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67" r:id="rId5"/>
    <p:sldId id="259" r:id="rId6"/>
    <p:sldId id="260" r:id="rId7"/>
    <p:sldId id="261" r:id="rId8"/>
    <p:sldId id="262" r:id="rId9"/>
    <p:sldId id="263" r:id="rId10"/>
    <p:sldId id="264" r:id="rId11"/>
    <p:sldId id="265" r:id="rId12"/>
    <p:sldId id="266" r:id="rId13"/>
    <p:sldId id="268" r:id="rId14"/>
    <p:sldId id="271" r:id="rId15"/>
    <p:sldId id="269" r:id="rId16"/>
    <p:sldId id="274" r:id="rId17"/>
    <p:sldId id="270" r:id="rId18"/>
    <p:sldId id="272" r:id="rId19"/>
    <p:sldId id="273" r:id="rId20"/>
    <p:sldId id="276" r:id="rId21"/>
    <p:sldId id="275" r:id="rId22"/>
    <p:sldId id="278" r:id="rId23"/>
    <p:sldId id="277" r:id="rId24"/>
    <p:sldId id="279"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F010B6-5C52-DE41-979F-87DF1B92DC40}">
          <p14:sldIdLst>
            <p14:sldId id="256"/>
            <p14:sldId id="257"/>
            <p14:sldId id="258"/>
            <p14:sldId id="267"/>
            <p14:sldId id="259"/>
            <p14:sldId id="260"/>
            <p14:sldId id="261"/>
            <p14:sldId id="262"/>
            <p14:sldId id="263"/>
            <p14:sldId id="264"/>
            <p14:sldId id="265"/>
            <p14:sldId id="266"/>
            <p14:sldId id="268"/>
            <p14:sldId id="271"/>
            <p14:sldId id="269"/>
            <p14:sldId id="274"/>
            <p14:sldId id="270"/>
            <p14:sldId id="272"/>
            <p14:sldId id="273"/>
            <p14:sldId id="276"/>
            <p14:sldId id="275"/>
            <p14:sldId id="278"/>
            <p14:sldId id="277"/>
            <p14:sldId id="279"/>
            <p14:sldId id="280"/>
            <p14:sldId id="281"/>
            <p14:sldId id="282"/>
            <p14:sldId id="283"/>
            <p14:sldId id="284"/>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7"/>
    <p:restoredTop sz="96327"/>
  </p:normalViewPr>
  <p:slideViewPr>
    <p:cSldViewPr snapToGrid="0" snapToObjects="1">
      <p:cViewPr varScale="1">
        <p:scale>
          <a:sx n="78" d="100"/>
          <a:sy n="78" d="100"/>
        </p:scale>
        <p:origin x="192" y="1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30F2B7-609F-44AB-89A2-B4F004AE81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9DEFDF43-9B93-4007-9A24-05E4A549F7F7}">
      <dgm:prSet/>
      <dgm:spPr/>
      <dgm:t>
        <a:bodyPr/>
        <a:lstStyle/>
        <a:p>
          <a:r>
            <a:rPr lang="en-US" dirty="0"/>
            <a:t>These are actually one thing</a:t>
          </a:r>
        </a:p>
      </dgm:t>
    </dgm:pt>
    <dgm:pt modelId="{EDB19AC6-B439-43CA-B0A8-ECB8A0A57715}" type="parTrans" cxnId="{1B8479B8-AF7C-499C-A4E2-DA672A5CDBBB}">
      <dgm:prSet/>
      <dgm:spPr/>
      <dgm:t>
        <a:bodyPr/>
        <a:lstStyle/>
        <a:p>
          <a:endParaRPr lang="en-US"/>
        </a:p>
      </dgm:t>
    </dgm:pt>
    <dgm:pt modelId="{797C0EB1-EEFA-48D8-A22A-5A99C6BF72DB}" type="sibTrans" cxnId="{1B8479B8-AF7C-499C-A4E2-DA672A5CDBBB}">
      <dgm:prSet/>
      <dgm:spPr/>
      <dgm:t>
        <a:bodyPr/>
        <a:lstStyle/>
        <a:p>
          <a:endParaRPr lang="en-US"/>
        </a:p>
      </dgm:t>
    </dgm:pt>
    <dgm:pt modelId="{D7EA7627-AF89-4685-97D0-E62613AF40AA}">
      <dgm:prSet/>
      <dgm:spPr/>
      <dgm:t>
        <a:bodyPr/>
        <a:lstStyle/>
        <a:p>
          <a:r>
            <a:rPr lang="en-US" dirty="0"/>
            <a:t>NGAP &lt;- “Next Generation Application Protocol”</a:t>
          </a:r>
        </a:p>
      </dgm:t>
    </dgm:pt>
    <dgm:pt modelId="{D4FFEA9B-A8F4-4D70-A8DD-D5CFFA560454}" type="parTrans" cxnId="{8A6B8079-4F71-4D26-9498-DFA94EB4348A}">
      <dgm:prSet/>
      <dgm:spPr/>
      <dgm:t>
        <a:bodyPr/>
        <a:lstStyle/>
        <a:p>
          <a:endParaRPr lang="en-US"/>
        </a:p>
      </dgm:t>
    </dgm:pt>
    <dgm:pt modelId="{F01E4439-F200-4268-99D4-2E03A5C6C0D0}" type="sibTrans" cxnId="{8A6B8079-4F71-4D26-9498-DFA94EB4348A}">
      <dgm:prSet/>
      <dgm:spPr/>
      <dgm:t>
        <a:bodyPr/>
        <a:lstStyle/>
        <a:p>
          <a:endParaRPr lang="en-US"/>
        </a:p>
      </dgm:t>
    </dgm:pt>
    <dgm:pt modelId="{E2FD29A8-5727-4236-9D53-2B9111B089FE}">
      <dgm:prSet/>
      <dgm:spPr/>
      <dgm:t>
        <a:bodyPr/>
        <a:lstStyle/>
        <a:p>
          <a:r>
            <a:rPr lang="en-US"/>
            <a:t>SCTP Port 38412 and Payload Protocol 60</a:t>
          </a:r>
        </a:p>
      </dgm:t>
    </dgm:pt>
    <dgm:pt modelId="{16CFF790-5120-4A20-8554-ED9BA4ADE0BF}" type="parTrans" cxnId="{490C3D2D-9837-4EF1-99CB-4CE4295A838B}">
      <dgm:prSet/>
      <dgm:spPr/>
      <dgm:t>
        <a:bodyPr/>
        <a:lstStyle/>
        <a:p>
          <a:endParaRPr lang="en-US"/>
        </a:p>
      </dgm:t>
    </dgm:pt>
    <dgm:pt modelId="{588BD7FD-A979-41B7-BF76-907427170D0C}" type="sibTrans" cxnId="{490C3D2D-9837-4EF1-99CB-4CE4295A838B}">
      <dgm:prSet/>
      <dgm:spPr/>
      <dgm:t>
        <a:bodyPr/>
        <a:lstStyle/>
        <a:p>
          <a:endParaRPr lang="en-US"/>
        </a:p>
      </dgm:t>
    </dgm:pt>
    <dgm:pt modelId="{ACE4D966-2872-4BA4-B341-341434C9D399}">
      <dgm:prSet/>
      <dgm:spPr/>
      <dgm:t>
        <a:bodyPr/>
        <a:lstStyle/>
        <a:p>
          <a:r>
            <a:rPr lang="en-US"/>
            <a:t>ASN.1/BER encoded information</a:t>
          </a:r>
        </a:p>
      </dgm:t>
    </dgm:pt>
    <dgm:pt modelId="{FBED8EC9-A417-4DF6-A182-7F28F221619E}" type="parTrans" cxnId="{997F320C-7347-4E93-A7CF-1154574493F9}">
      <dgm:prSet/>
      <dgm:spPr/>
      <dgm:t>
        <a:bodyPr/>
        <a:lstStyle/>
        <a:p>
          <a:endParaRPr lang="en-US"/>
        </a:p>
      </dgm:t>
    </dgm:pt>
    <dgm:pt modelId="{529D5EA9-E288-4EA1-B4DC-AFCB84C15621}" type="sibTrans" cxnId="{997F320C-7347-4E93-A7CF-1154574493F9}">
      <dgm:prSet/>
      <dgm:spPr/>
      <dgm:t>
        <a:bodyPr/>
        <a:lstStyle/>
        <a:p>
          <a:endParaRPr lang="en-US"/>
        </a:p>
      </dgm:t>
    </dgm:pt>
    <dgm:pt modelId="{C364CBDB-CB0A-40AE-8052-995B2945EF41}">
      <dgm:prSet/>
      <dgm:spPr/>
      <dgm:t>
        <a:bodyPr/>
        <a:lstStyle/>
        <a:p>
          <a:r>
            <a:rPr lang="en-US" dirty="0"/>
            <a:t>Some data sent directly by UE, pass thru from tower</a:t>
          </a:r>
        </a:p>
      </dgm:t>
    </dgm:pt>
    <dgm:pt modelId="{49E1E4B1-BEC6-47DC-B715-A139CC7BC1BE}" type="parTrans" cxnId="{CCE07B75-35DB-4CCD-BD3B-BD662D1D4CFD}">
      <dgm:prSet/>
      <dgm:spPr/>
      <dgm:t>
        <a:bodyPr/>
        <a:lstStyle/>
        <a:p>
          <a:endParaRPr lang="en-US"/>
        </a:p>
      </dgm:t>
    </dgm:pt>
    <dgm:pt modelId="{E2791A6F-A279-4FEE-BD84-81EA75885085}" type="sibTrans" cxnId="{CCE07B75-35DB-4CCD-BD3B-BD662D1D4CFD}">
      <dgm:prSet/>
      <dgm:spPr/>
      <dgm:t>
        <a:bodyPr/>
        <a:lstStyle/>
        <a:p>
          <a:endParaRPr lang="en-US"/>
        </a:p>
      </dgm:t>
    </dgm:pt>
    <dgm:pt modelId="{D87777D2-8C45-674A-AD69-90D35A43C00C}">
      <dgm:prSet/>
      <dgm:spPr/>
      <dgm:t>
        <a:bodyPr/>
        <a:lstStyle/>
        <a:p>
          <a:r>
            <a:rPr lang="en-US" dirty="0"/>
            <a:t>Used for AAA of phone authorizing to network</a:t>
          </a:r>
        </a:p>
      </dgm:t>
    </dgm:pt>
    <dgm:pt modelId="{F74D8C0E-A3CA-4142-A215-D2784498DD27}" type="parTrans" cxnId="{B78B6B3D-C2EF-CE47-BF89-A8ECB789E5F4}">
      <dgm:prSet/>
      <dgm:spPr/>
      <dgm:t>
        <a:bodyPr/>
        <a:lstStyle/>
        <a:p>
          <a:endParaRPr lang="en-US"/>
        </a:p>
      </dgm:t>
    </dgm:pt>
    <dgm:pt modelId="{1E50F687-EEA7-014F-9A48-0A3B799D93EE}" type="sibTrans" cxnId="{B78B6B3D-C2EF-CE47-BF89-A8ECB789E5F4}">
      <dgm:prSet/>
      <dgm:spPr/>
      <dgm:t>
        <a:bodyPr/>
        <a:lstStyle/>
        <a:p>
          <a:endParaRPr lang="en-US"/>
        </a:p>
      </dgm:t>
    </dgm:pt>
    <dgm:pt modelId="{599A6A57-EF65-3145-B66C-B25EECB3C489}">
      <dgm:prSet/>
      <dgm:spPr/>
      <dgm:t>
        <a:bodyPr/>
        <a:lstStyle/>
        <a:p>
          <a:r>
            <a:rPr lang="en-US" dirty="0"/>
            <a:t>UE + RAN = Phone + Tower</a:t>
          </a:r>
        </a:p>
      </dgm:t>
    </dgm:pt>
    <dgm:pt modelId="{E6235FB4-93BB-324C-9C31-9993F4E84AC4}" type="parTrans" cxnId="{CE7E6D73-FF11-3D44-A9E7-F60576D145E4}">
      <dgm:prSet/>
      <dgm:spPr/>
      <dgm:t>
        <a:bodyPr/>
        <a:lstStyle/>
        <a:p>
          <a:endParaRPr lang="en-US"/>
        </a:p>
      </dgm:t>
    </dgm:pt>
    <dgm:pt modelId="{7F12D6D2-98D3-E64B-9E7A-006F457BCBFA}" type="sibTrans" cxnId="{CE7E6D73-FF11-3D44-A9E7-F60576D145E4}">
      <dgm:prSet/>
      <dgm:spPr/>
      <dgm:t>
        <a:bodyPr/>
        <a:lstStyle/>
        <a:p>
          <a:endParaRPr lang="en-US"/>
        </a:p>
      </dgm:t>
    </dgm:pt>
    <dgm:pt modelId="{D5B7A2F4-2320-5740-9406-97AFF9152D78}">
      <dgm:prSet/>
      <dgm:spPr/>
      <dgm:t>
        <a:bodyPr/>
        <a:lstStyle/>
        <a:p>
          <a:r>
            <a:rPr lang="en-US" dirty="0"/>
            <a:t>AMF= Access and Mobility Management Function </a:t>
          </a:r>
        </a:p>
      </dgm:t>
    </dgm:pt>
    <dgm:pt modelId="{AB60F9C6-9B38-1C4E-8EBB-25EC42014F85}" type="parTrans" cxnId="{4236DCD8-86C4-444B-9BAB-81883D1AC348}">
      <dgm:prSet/>
      <dgm:spPr/>
      <dgm:t>
        <a:bodyPr/>
        <a:lstStyle/>
        <a:p>
          <a:endParaRPr lang="en-US"/>
        </a:p>
      </dgm:t>
    </dgm:pt>
    <dgm:pt modelId="{859C29BD-037D-A649-908E-7B4553F6C368}" type="sibTrans" cxnId="{4236DCD8-86C4-444B-9BAB-81883D1AC348}">
      <dgm:prSet/>
      <dgm:spPr/>
      <dgm:t>
        <a:bodyPr/>
        <a:lstStyle/>
        <a:p>
          <a:endParaRPr lang="en-US"/>
        </a:p>
      </dgm:t>
    </dgm:pt>
    <dgm:pt modelId="{9368B4CD-DC6B-2F4C-AA64-BFE12BE741DC}" type="pres">
      <dgm:prSet presAssocID="{3C30F2B7-609F-44AB-89A2-B4F004AE81B1}" presName="Name0" presStyleCnt="0">
        <dgm:presLayoutVars>
          <dgm:dir/>
          <dgm:animLvl val="lvl"/>
          <dgm:resizeHandles val="exact"/>
        </dgm:presLayoutVars>
      </dgm:prSet>
      <dgm:spPr/>
    </dgm:pt>
    <dgm:pt modelId="{F203CD67-F3CC-AE4A-A4A4-C1F80B7DC4A1}" type="pres">
      <dgm:prSet presAssocID="{9DEFDF43-9B93-4007-9A24-05E4A549F7F7}" presName="linNode" presStyleCnt="0"/>
      <dgm:spPr/>
    </dgm:pt>
    <dgm:pt modelId="{F6F2BA2B-0758-E44A-A421-EAFDEE47B4E1}" type="pres">
      <dgm:prSet presAssocID="{9DEFDF43-9B93-4007-9A24-05E4A549F7F7}" presName="parentText" presStyleLbl="node1" presStyleIdx="0" presStyleCnt="8" custScaleX="193637">
        <dgm:presLayoutVars>
          <dgm:chMax val="1"/>
          <dgm:bulletEnabled val="1"/>
        </dgm:presLayoutVars>
      </dgm:prSet>
      <dgm:spPr/>
    </dgm:pt>
    <dgm:pt modelId="{31E35CC8-B2EA-5044-92D8-BBFEEB57DD42}" type="pres">
      <dgm:prSet presAssocID="{797C0EB1-EEFA-48D8-A22A-5A99C6BF72DB}" presName="sp" presStyleCnt="0"/>
      <dgm:spPr/>
    </dgm:pt>
    <dgm:pt modelId="{B7F13650-9C1F-0B43-87BB-FD2D228C0183}" type="pres">
      <dgm:prSet presAssocID="{D7EA7627-AF89-4685-97D0-E62613AF40AA}" presName="linNode" presStyleCnt="0"/>
      <dgm:spPr/>
    </dgm:pt>
    <dgm:pt modelId="{FC717B6B-7E4B-064B-A4A8-4BC543332D78}" type="pres">
      <dgm:prSet presAssocID="{D7EA7627-AF89-4685-97D0-E62613AF40AA}" presName="parentText" presStyleLbl="node1" presStyleIdx="1" presStyleCnt="8" custScaleX="194167">
        <dgm:presLayoutVars>
          <dgm:chMax val="1"/>
          <dgm:bulletEnabled val="1"/>
        </dgm:presLayoutVars>
      </dgm:prSet>
      <dgm:spPr/>
    </dgm:pt>
    <dgm:pt modelId="{F0223414-91B1-A34B-8C44-0F48F63E4C41}" type="pres">
      <dgm:prSet presAssocID="{F01E4439-F200-4268-99D4-2E03A5C6C0D0}" presName="sp" presStyleCnt="0"/>
      <dgm:spPr/>
    </dgm:pt>
    <dgm:pt modelId="{05B67155-DE9D-B34E-987F-BC1BCD6CD43B}" type="pres">
      <dgm:prSet presAssocID="{E2FD29A8-5727-4236-9D53-2B9111B089FE}" presName="linNode" presStyleCnt="0"/>
      <dgm:spPr/>
    </dgm:pt>
    <dgm:pt modelId="{EF983A2B-1D71-DA4C-92E4-D6C23AB9957E}" type="pres">
      <dgm:prSet presAssocID="{E2FD29A8-5727-4236-9D53-2B9111B089FE}" presName="parentText" presStyleLbl="node1" presStyleIdx="2" presStyleCnt="8" custScaleX="196433">
        <dgm:presLayoutVars>
          <dgm:chMax val="1"/>
          <dgm:bulletEnabled val="1"/>
        </dgm:presLayoutVars>
      </dgm:prSet>
      <dgm:spPr/>
    </dgm:pt>
    <dgm:pt modelId="{76451B98-BDD9-8C44-9814-5D5FED6DAEB1}" type="pres">
      <dgm:prSet presAssocID="{588BD7FD-A979-41B7-BF76-907427170D0C}" presName="sp" presStyleCnt="0"/>
      <dgm:spPr/>
    </dgm:pt>
    <dgm:pt modelId="{5E04FBBB-AD2B-274F-9B18-A0A777645857}" type="pres">
      <dgm:prSet presAssocID="{ACE4D966-2872-4BA4-B341-341434C9D399}" presName="linNode" presStyleCnt="0"/>
      <dgm:spPr/>
    </dgm:pt>
    <dgm:pt modelId="{0B2A3F45-78F2-564D-9A12-C1BBEE3C34CF}" type="pres">
      <dgm:prSet presAssocID="{ACE4D966-2872-4BA4-B341-341434C9D399}" presName="parentText" presStyleLbl="node1" presStyleIdx="3" presStyleCnt="8" custScaleX="197566">
        <dgm:presLayoutVars>
          <dgm:chMax val="1"/>
          <dgm:bulletEnabled val="1"/>
        </dgm:presLayoutVars>
      </dgm:prSet>
      <dgm:spPr/>
    </dgm:pt>
    <dgm:pt modelId="{531CD88A-249F-704A-B93B-91E227655D7C}" type="pres">
      <dgm:prSet presAssocID="{529D5EA9-E288-4EA1-B4DC-AFCB84C15621}" presName="sp" presStyleCnt="0"/>
      <dgm:spPr/>
    </dgm:pt>
    <dgm:pt modelId="{55905AC6-F36F-0C41-A625-40CD7F71EEF0}" type="pres">
      <dgm:prSet presAssocID="{C364CBDB-CB0A-40AE-8052-995B2945EF41}" presName="linNode" presStyleCnt="0"/>
      <dgm:spPr/>
    </dgm:pt>
    <dgm:pt modelId="{373EA56B-914F-3845-86CE-F2C8E9877B4E}" type="pres">
      <dgm:prSet presAssocID="{C364CBDB-CB0A-40AE-8052-995B2945EF41}" presName="parentText" presStyleLbl="node1" presStyleIdx="4" presStyleCnt="8" custScaleX="197046">
        <dgm:presLayoutVars>
          <dgm:chMax val="1"/>
          <dgm:bulletEnabled val="1"/>
        </dgm:presLayoutVars>
      </dgm:prSet>
      <dgm:spPr/>
    </dgm:pt>
    <dgm:pt modelId="{AF4841FB-F4C6-B748-9DC0-7B026C07DD90}" type="pres">
      <dgm:prSet presAssocID="{E2791A6F-A279-4FEE-BD84-81EA75885085}" presName="sp" presStyleCnt="0"/>
      <dgm:spPr/>
    </dgm:pt>
    <dgm:pt modelId="{49A450B0-5400-1C42-AF5B-5BBC4A19CA97}" type="pres">
      <dgm:prSet presAssocID="{D87777D2-8C45-674A-AD69-90D35A43C00C}" presName="linNode" presStyleCnt="0"/>
      <dgm:spPr/>
    </dgm:pt>
    <dgm:pt modelId="{6CE6F2F4-9462-1446-87CF-8EF1E799097D}" type="pres">
      <dgm:prSet presAssocID="{D87777D2-8C45-674A-AD69-90D35A43C00C}" presName="parentText" presStyleLbl="node1" presStyleIdx="5" presStyleCnt="8" custScaleX="197046">
        <dgm:presLayoutVars>
          <dgm:chMax val="1"/>
          <dgm:bulletEnabled val="1"/>
        </dgm:presLayoutVars>
      </dgm:prSet>
      <dgm:spPr/>
    </dgm:pt>
    <dgm:pt modelId="{88BA2276-F9FD-4D46-AEA9-00A4645C9125}" type="pres">
      <dgm:prSet presAssocID="{1E50F687-EEA7-014F-9A48-0A3B799D93EE}" presName="sp" presStyleCnt="0"/>
      <dgm:spPr/>
    </dgm:pt>
    <dgm:pt modelId="{0E6020FE-401A-1048-B351-0F6C9F21FDBD}" type="pres">
      <dgm:prSet presAssocID="{599A6A57-EF65-3145-B66C-B25EECB3C489}" presName="linNode" presStyleCnt="0"/>
      <dgm:spPr/>
    </dgm:pt>
    <dgm:pt modelId="{46BD69EC-8DA1-4341-A557-5B78B46C71B2}" type="pres">
      <dgm:prSet presAssocID="{599A6A57-EF65-3145-B66C-B25EECB3C489}" presName="parentText" presStyleLbl="node1" presStyleIdx="6" presStyleCnt="8" custScaleX="198088">
        <dgm:presLayoutVars>
          <dgm:chMax val="1"/>
          <dgm:bulletEnabled val="1"/>
        </dgm:presLayoutVars>
      </dgm:prSet>
      <dgm:spPr/>
    </dgm:pt>
    <dgm:pt modelId="{96D140D3-0AB2-D14C-91CA-1AEE8F6F2A53}" type="pres">
      <dgm:prSet presAssocID="{7F12D6D2-98D3-E64B-9E7A-006F457BCBFA}" presName="sp" presStyleCnt="0"/>
      <dgm:spPr/>
    </dgm:pt>
    <dgm:pt modelId="{900995B4-9974-B649-9A53-374EB6F31558}" type="pres">
      <dgm:prSet presAssocID="{D5B7A2F4-2320-5740-9406-97AFF9152D78}" presName="linNode" presStyleCnt="0"/>
      <dgm:spPr/>
    </dgm:pt>
    <dgm:pt modelId="{31BABFBD-7557-FF48-BE53-9E5A2DFE0807}" type="pres">
      <dgm:prSet presAssocID="{D5B7A2F4-2320-5740-9406-97AFF9152D78}" presName="parentText" presStyleLbl="node1" presStyleIdx="7" presStyleCnt="8" custScaleX="198654">
        <dgm:presLayoutVars>
          <dgm:chMax val="1"/>
          <dgm:bulletEnabled val="1"/>
        </dgm:presLayoutVars>
      </dgm:prSet>
      <dgm:spPr/>
    </dgm:pt>
  </dgm:ptLst>
  <dgm:cxnLst>
    <dgm:cxn modelId="{997F320C-7347-4E93-A7CF-1154574493F9}" srcId="{3C30F2B7-609F-44AB-89A2-B4F004AE81B1}" destId="{ACE4D966-2872-4BA4-B341-341434C9D399}" srcOrd="3" destOrd="0" parTransId="{FBED8EC9-A417-4DF6-A182-7F28F221619E}" sibTransId="{529D5EA9-E288-4EA1-B4DC-AFCB84C15621}"/>
    <dgm:cxn modelId="{46CE902C-3441-CB44-B527-6D6E37C8777B}" type="presOf" srcId="{3C30F2B7-609F-44AB-89A2-B4F004AE81B1}" destId="{9368B4CD-DC6B-2F4C-AA64-BFE12BE741DC}" srcOrd="0" destOrd="0" presId="urn:microsoft.com/office/officeart/2005/8/layout/vList5"/>
    <dgm:cxn modelId="{490C3D2D-9837-4EF1-99CB-4CE4295A838B}" srcId="{3C30F2B7-609F-44AB-89A2-B4F004AE81B1}" destId="{E2FD29A8-5727-4236-9D53-2B9111B089FE}" srcOrd="2" destOrd="0" parTransId="{16CFF790-5120-4A20-8554-ED9BA4ADE0BF}" sibTransId="{588BD7FD-A979-41B7-BF76-907427170D0C}"/>
    <dgm:cxn modelId="{B78B6B3D-C2EF-CE47-BF89-A8ECB789E5F4}" srcId="{3C30F2B7-609F-44AB-89A2-B4F004AE81B1}" destId="{D87777D2-8C45-674A-AD69-90D35A43C00C}" srcOrd="5" destOrd="0" parTransId="{F74D8C0E-A3CA-4142-A215-D2784498DD27}" sibTransId="{1E50F687-EEA7-014F-9A48-0A3B799D93EE}"/>
    <dgm:cxn modelId="{BDF5AC65-F350-074E-BF14-59E52527B250}" type="presOf" srcId="{ACE4D966-2872-4BA4-B341-341434C9D399}" destId="{0B2A3F45-78F2-564D-9A12-C1BBEE3C34CF}" srcOrd="0" destOrd="0" presId="urn:microsoft.com/office/officeart/2005/8/layout/vList5"/>
    <dgm:cxn modelId="{8C75236B-F50C-4B4E-9CE9-ABA6888E26FE}" type="presOf" srcId="{C364CBDB-CB0A-40AE-8052-995B2945EF41}" destId="{373EA56B-914F-3845-86CE-F2C8E9877B4E}" srcOrd="0" destOrd="0" presId="urn:microsoft.com/office/officeart/2005/8/layout/vList5"/>
    <dgm:cxn modelId="{5C6D3873-0F41-2A4E-A9DD-3E262354944F}" type="presOf" srcId="{D87777D2-8C45-674A-AD69-90D35A43C00C}" destId="{6CE6F2F4-9462-1446-87CF-8EF1E799097D}" srcOrd="0" destOrd="0" presId="urn:microsoft.com/office/officeart/2005/8/layout/vList5"/>
    <dgm:cxn modelId="{CE7E6D73-FF11-3D44-A9E7-F60576D145E4}" srcId="{3C30F2B7-609F-44AB-89A2-B4F004AE81B1}" destId="{599A6A57-EF65-3145-B66C-B25EECB3C489}" srcOrd="6" destOrd="0" parTransId="{E6235FB4-93BB-324C-9C31-9993F4E84AC4}" sibTransId="{7F12D6D2-98D3-E64B-9E7A-006F457BCBFA}"/>
    <dgm:cxn modelId="{CCE07B75-35DB-4CCD-BD3B-BD662D1D4CFD}" srcId="{3C30F2B7-609F-44AB-89A2-B4F004AE81B1}" destId="{C364CBDB-CB0A-40AE-8052-995B2945EF41}" srcOrd="4" destOrd="0" parTransId="{49E1E4B1-BEC6-47DC-B715-A139CC7BC1BE}" sibTransId="{E2791A6F-A279-4FEE-BD84-81EA75885085}"/>
    <dgm:cxn modelId="{8A6B8079-4F71-4D26-9498-DFA94EB4348A}" srcId="{3C30F2B7-609F-44AB-89A2-B4F004AE81B1}" destId="{D7EA7627-AF89-4685-97D0-E62613AF40AA}" srcOrd="1" destOrd="0" parTransId="{D4FFEA9B-A8F4-4D70-A8DD-D5CFFA560454}" sibTransId="{F01E4439-F200-4268-99D4-2E03A5C6C0D0}"/>
    <dgm:cxn modelId="{E3429C9C-A8C6-4C45-92E0-A2BAFE6DDF46}" type="presOf" srcId="{E2FD29A8-5727-4236-9D53-2B9111B089FE}" destId="{EF983A2B-1D71-DA4C-92E4-D6C23AB9957E}" srcOrd="0" destOrd="0" presId="urn:microsoft.com/office/officeart/2005/8/layout/vList5"/>
    <dgm:cxn modelId="{8F8E1BA4-2172-8343-96AE-112AA48290A5}" type="presOf" srcId="{D7EA7627-AF89-4685-97D0-E62613AF40AA}" destId="{FC717B6B-7E4B-064B-A4A8-4BC543332D78}" srcOrd="0" destOrd="0" presId="urn:microsoft.com/office/officeart/2005/8/layout/vList5"/>
    <dgm:cxn modelId="{8F5C35A9-38C4-944F-BAC9-AD927827B60F}" type="presOf" srcId="{D5B7A2F4-2320-5740-9406-97AFF9152D78}" destId="{31BABFBD-7557-FF48-BE53-9E5A2DFE0807}" srcOrd="0" destOrd="0" presId="urn:microsoft.com/office/officeart/2005/8/layout/vList5"/>
    <dgm:cxn modelId="{1B8479B8-AF7C-499C-A4E2-DA672A5CDBBB}" srcId="{3C30F2B7-609F-44AB-89A2-B4F004AE81B1}" destId="{9DEFDF43-9B93-4007-9A24-05E4A549F7F7}" srcOrd="0" destOrd="0" parTransId="{EDB19AC6-B439-43CA-B0A8-ECB8A0A57715}" sibTransId="{797C0EB1-EEFA-48D8-A22A-5A99C6BF72DB}"/>
    <dgm:cxn modelId="{3A7CB2C2-C471-BB4F-8069-62CA4DC2D606}" type="presOf" srcId="{599A6A57-EF65-3145-B66C-B25EECB3C489}" destId="{46BD69EC-8DA1-4341-A557-5B78B46C71B2}" srcOrd="0" destOrd="0" presId="urn:microsoft.com/office/officeart/2005/8/layout/vList5"/>
    <dgm:cxn modelId="{4236DCD8-86C4-444B-9BAB-81883D1AC348}" srcId="{3C30F2B7-609F-44AB-89A2-B4F004AE81B1}" destId="{D5B7A2F4-2320-5740-9406-97AFF9152D78}" srcOrd="7" destOrd="0" parTransId="{AB60F9C6-9B38-1C4E-8EBB-25EC42014F85}" sibTransId="{859C29BD-037D-A649-908E-7B4553F6C368}"/>
    <dgm:cxn modelId="{147C2BF3-B2B9-A34C-B283-D56090117177}" type="presOf" srcId="{9DEFDF43-9B93-4007-9A24-05E4A549F7F7}" destId="{F6F2BA2B-0758-E44A-A421-EAFDEE47B4E1}" srcOrd="0" destOrd="0" presId="urn:microsoft.com/office/officeart/2005/8/layout/vList5"/>
    <dgm:cxn modelId="{FD36B657-D8B8-1942-9DC0-7F73D37108EC}" type="presParOf" srcId="{9368B4CD-DC6B-2F4C-AA64-BFE12BE741DC}" destId="{F203CD67-F3CC-AE4A-A4A4-C1F80B7DC4A1}" srcOrd="0" destOrd="0" presId="urn:microsoft.com/office/officeart/2005/8/layout/vList5"/>
    <dgm:cxn modelId="{BFE8FEBF-8739-394A-B987-A4AA36F2278A}" type="presParOf" srcId="{F203CD67-F3CC-AE4A-A4A4-C1F80B7DC4A1}" destId="{F6F2BA2B-0758-E44A-A421-EAFDEE47B4E1}" srcOrd="0" destOrd="0" presId="urn:microsoft.com/office/officeart/2005/8/layout/vList5"/>
    <dgm:cxn modelId="{1D27779B-24C0-DA4F-91F1-64C9D974AD02}" type="presParOf" srcId="{9368B4CD-DC6B-2F4C-AA64-BFE12BE741DC}" destId="{31E35CC8-B2EA-5044-92D8-BBFEEB57DD42}" srcOrd="1" destOrd="0" presId="urn:microsoft.com/office/officeart/2005/8/layout/vList5"/>
    <dgm:cxn modelId="{0AC242E9-F33A-C740-80DB-832792E8FAFC}" type="presParOf" srcId="{9368B4CD-DC6B-2F4C-AA64-BFE12BE741DC}" destId="{B7F13650-9C1F-0B43-87BB-FD2D228C0183}" srcOrd="2" destOrd="0" presId="urn:microsoft.com/office/officeart/2005/8/layout/vList5"/>
    <dgm:cxn modelId="{D204DF66-A322-734B-90AC-DA413D3DD40D}" type="presParOf" srcId="{B7F13650-9C1F-0B43-87BB-FD2D228C0183}" destId="{FC717B6B-7E4B-064B-A4A8-4BC543332D78}" srcOrd="0" destOrd="0" presId="urn:microsoft.com/office/officeart/2005/8/layout/vList5"/>
    <dgm:cxn modelId="{2B5970A1-E0D3-D64E-8FDB-CE1AF0662958}" type="presParOf" srcId="{9368B4CD-DC6B-2F4C-AA64-BFE12BE741DC}" destId="{F0223414-91B1-A34B-8C44-0F48F63E4C41}" srcOrd="3" destOrd="0" presId="urn:microsoft.com/office/officeart/2005/8/layout/vList5"/>
    <dgm:cxn modelId="{192CDEC1-F336-1248-B626-D1120262CEAA}" type="presParOf" srcId="{9368B4CD-DC6B-2F4C-AA64-BFE12BE741DC}" destId="{05B67155-DE9D-B34E-987F-BC1BCD6CD43B}" srcOrd="4" destOrd="0" presId="urn:microsoft.com/office/officeart/2005/8/layout/vList5"/>
    <dgm:cxn modelId="{DF57DE19-26C7-E246-9A95-94AE9D9D8342}" type="presParOf" srcId="{05B67155-DE9D-B34E-987F-BC1BCD6CD43B}" destId="{EF983A2B-1D71-DA4C-92E4-D6C23AB9957E}" srcOrd="0" destOrd="0" presId="urn:microsoft.com/office/officeart/2005/8/layout/vList5"/>
    <dgm:cxn modelId="{6C7E7778-8182-824E-A824-6DFD83B5552B}" type="presParOf" srcId="{9368B4CD-DC6B-2F4C-AA64-BFE12BE741DC}" destId="{76451B98-BDD9-8C44-9814-5D5FED6DAEB1}" srcOrd="5" destOrd="0" presId="urn:microsoft.com/office/officeart/2005/8/layout/vList5"/>
    <dgm:cxn modelId="{F1706F0E-4FF7-A145-8FBF-37437B89B6BC}" type="presParOf" srcId="{9368B4CD-DC6B-2F4C-AA64-BFE12BE741DC}" destId="{5E04FBBB-AD2B-274F-9B18-A0A777645857}" srcOrd="6" destOrd="0" presId="urn:microsoft.com/office/officeart/2005/8/layout/vList5"/>
    <dgm:cxn modelId="{E1433144-2FC2-F340-933E-7CB2FE2F895A}" type="presParOf" srcId="{5E04FBBB-AD2B-274F-9B18-A0A777645857}" destId="{0B2A3F45-78F2-564D-9A12-C1BBEE3C34CF}" srcOrd="0" destOrd="0" presId="urn:microsoft.com/office/officeart/2005/8/layout/vList5"/>
    <dgm:cxn modelId="{B8C09B66-79DD-CD4D-AC68-F11DE9E98659}" type="presParOf" srcId="{9368B4CD-DC6B-2F4C-AA64-BFE12BE741DC}" destId="{531CD88A-249F-704A-B93B-91E227655D7C}" srcOrd="7" destOrd="0" presId="urn:microsoft.com/office/officeart/2005/8/layout/vList5"/>
    <dgm:cxn modelId="{99BB6EB1-35A1-C24C-915C-FE221B837F75}" type="presParOf" srcId="{9368B4CD-DC6B-2F4C-AA64-BFE12BE741DC}" destId="{55905AC6-F36F-0C41-A625-40CD7F71EEF0}" srcOrd="8" destOrd="0" presId="urn:microsoft.com/office/officeart/2005/8/layout/vList5"/>
    <dgm:cxn modelId="{A99EC974-49E3-B345-AC6E-FFE42C5E0C0E}" type="presParOf" srcId="{55905AC6-F36F-0C41-A625-40CD7F71EEF0}" destId="{373EA56B-914F-3845-86CE-F2C8E9877B4E}" srcOrd="0" destOrd="0" presId="urn:microsoft.com/office/officeart/2005/8/layout/vList5"/>
    <dgm:cxn modelId="{4DF04ADF-8265-B746-8F51-1F530CD77251}" type="presParOf" srcId="{9368B4CD-DC6B-2F4C-AA64-BFE12BE741DC}" destId="{AF4841FB-F4C6-B748-9DC0-7B026C07DD90}" srcOrd="9" destOrd="0" presId="urn:microsoft.com/office/officeart/2005/8/layout/vList5"/>
    <dgm:cxn modelId="{E4F5485F-6ED4-8C40-9FE6-32EE5ADBA764}" type="presParOf" srcId="{9368B4CD-DC6B-2F4C-AA64-BFE12BE741DC}" destId="{49A450B0-5400-1C42-AF5B-5BBC4A19CA97}" srcOrd="10" destOrd="0" presId="urn:microsoft.com/office/officeart/2005/8/layout/vList5"/>
    <dgm:cxn modelId="{887132D6-F4A6-3644-B262-596A25FD9708}" type="presParOf" srcId="{49A450B0-5400-1C42-AF5B-5BBC4A19CA97}" destId="{6CE6F2F4-9462-1446-87CF-8EF1E799097D}" srcOrd="0" destOrd="0" presId="urn:microsoft.com/office/officeart/2005/8/layout/vList5"/>
    <dgm:cxn modelId="{B411AD1F-5BD9-6142-9815-17FBC2280703}" type="presParOf" srcId="{9368B4CD-DC6B-2F4C-AA64-BFE12BE741DC}" destId="{88BA2276-F9FD-4D46-AEA9-00A4645C9125}" srcOrd="11" destOrd="0" presId="urn:microsoft.com/office/officeart/2005/8/layout/vList5"/>
    <dgm:cxn modelId="{1F0BA014-A3B5-E94D-A074-1E7D2B70EDBD}" type="presParOf" srcId="{9368B4CD-DC6B-2F4C-AA64-BFE12BE741DC}" destId="{0E6020FE-401A-1048-B351-0F6C9F21FDBD}" srcOrd="12" destOrd="0" presId="urn:microsoft.com/office/officeart/2005/8/layout/vList5"/>
    <dgm:cxn modelId="{13F558F4-81C1-294F-9EF0-5EED5252810E}" type="presParOf" srcId="{0E6020FE-401A-1048-B351-0F6C9F21FDBD}" destId="{46BD69EC-8DA1-4341-A557-5B78B46C71B2}" srcOrd="0" destOrd="0" presId="urn:microsoft.com/office/officeart/2005/8/layout/vList5"/>
    <dgm:cxn modelId="{0E7D09FE-86F0-1A42-88B4-BC64E5FA051F}" type="presParOf" srcId="{9368B4CD-DC6B-2F4C-AA64-BFE12BE741DC}" destId="{96D140D3-0AB2-D14C-91CA-1AEE8F6F2A53}" srcOrd="13" destOrd="0" presId="urn:microsoft.com/office/officeart/2005/8/layout/vList5"/>
    <dgm:cxn modelId="{64C6496B-C6E7-424B-A096-31D3CAB39BEE}" type="presParOf" srcId="{9368B4CD-DC6B-2F4C-AA64-BFE12BE741DC}" destId="{900995B4-9974-B649-9A53-374EB6F31558}" srcOrd="14" destOrd="0" presId="urn:microsoft.com/office/officeart/2005/8/layout/vList5"/>
    <dgm:cxn modelId="{B9A3CE39-86A7-BC49-AAC0-D8E82EAD3B93}" type="presParOf" srcId="{900995B4-9974-B649-9A53-374EB6F31558}" destId="{31BABFBD-7557-FF48-BE53-9E5A2DFE0807}"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30F2B7-609F-44AB-89A2-B4F004AE81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7EA7627-AF89-4685-97D0-E62613AF40AA}">
      <dgm:prSet/>
      <dgm:spPr/>
      <dgm:t>
        <a:bodyPr/>
        <a:lstStyle/>
        <a:p>
          <a:r>
            <a:rPr lang="en-US" dirty="0"/>
            <a:t>Kubernetes service mesh like (ideally – normally called a bus)</a:t>
          </a:r>
        </a:p>
      </dgm:t>
    </dgm:pt>
    <dgm:pt modelId="{D4FFEA9B-A8F4-4D70-A8DD-D5CFFA560454}" type="parTrans" cxnId="{8A6B8079-4F71-4D26-9498-DFA94EB4348A}">
      <dgm:prSet/>
      <dgm:spPr/>
      <dgm:t>
        <a:bodyPr/>
        <a:lstStyle/>
        <a:p>
          <a:endParaRPr lang="en-US"/>
        </a:p>
      </dgm:t>
    </dgm:pt>
    <dgm:pt modelId="{F01E4439-F200-4268-99D4-2E03A5C6C0D0}" type="sibTrans" cxnId="{8A6B8079-4F71-4D26-9498-DFA94EB4348A}">
      <dgm:prSet/>
      <dgm:spPr/>
      <dgm:t>
        <a:bodyPr/>
        <a:lstStyle/>
        <a:p>
          <a:endParaRPr lang="en-US"/>
        </a:p>
      </dgm:t>
    </dgm:pt>
    <dgm:pt modelId="{E2FD29A8-5727-4236-9D53-2B9111B089FE}">
      <dgm:prSet/>
      <dgm:spPr/>
      <dgm:t>
        <a:bodyPr/>
        <a:lstStyle/>
        <a:p>
          <a:r>
            <a:rPr lang="en-US" dirty="0"/>
            <a:t>HTTP/2</a:t>
          </a:r>
        </a:p>
      </dgm:t>
    </dgm:pt>
    <dgm:pt modelId="{16CFF790-5120-4A20-8554-ED9BA4ADE0BF}" type="parTrans" cxnId="{490C3D2D-9837-4EF1-99CB-4CE4295A838B}">
      <dgm:prSet/>
      <dgm:spPr/>
      <dgm:t>
        <a:bodyPr/>
        <a:lstStyle/>
        <a:p>
          <a:endParaRPr lang="en-US"/>
        </a:p>
      </dgm:t>
    </dgm:pt>
    <dgm:pt modelId="{588BD7FD-A979-41B7-BF76-907427170D0C}" type="sibTrans" cxnId="{490C3D2D-9837-4EF1-99CB-4CE4295A838B}">
      <dgm:prSet/>
      <dgm:spPr/>
      <dgm:t>
        <a:bodyPr/>
        <a:lstStyle/>
        <a:p>
          <a:endParaRPr lang="en-US"/>
        </a:p>
      </dgm:t>
    </dgm:pt>
    <dgm:pt modelId="{ACE4D966-2872-4BA4-B341-341434C9D399}">
      <dgm:prSet/>
      <dgm:spPr/>
      <dgm:t>
        <a:bodyPr/>
        <a:lstStyle/>
        <a:p>
          <a:r>
            <a:rPr lang="en-US" dirty="0"/>
            <a:t>Most modern innovation in 5G core</a:t>
          </a:r>
        </a:p>
      </dgm:t>
    </dgm:pt>
    <dgm:pt modelId="{FBED8EC9-A417-4DF6-A182-7F28F221619E}" type="parTrans" cxnId="{997F320C-7347-4E93-A7CF-1154574493F9}">
      <dgm:prSet/>
      <dgm:spPr/>
      <dgm:t>
        <a:bodyPr/>
        <a:lstStyle/>
        <a:p>
          <a:endParaRPr lang="en-US"/>
        </a:p>
      </dgm:t>
    </dgm:pt>
    <dgm:pt modelId="{529D5EA9-E288-4EA1-B4DC-AFCB84C15621}" type="sibTrans" cxnId="{997F320C-7347-4E93-A7CF-1154574493F9}">
      <dgm:prSet/>
      <dgm:spPr/>
      <dgm:t>
        <a:bodyPr/>
        <a:lstStyle/>
        <a:p>
          <a:endParaRPr lang="en-US"/>
        </a:p>
      </dgm:t>
    </dgm:pt>
    <dgm:pt modelId="{C364CBDB-CB0A-40AE-8052-995B2945EF41}">
      <dgm:prSet/>
      <dgm:spPr/>
      <dgm:t>
        <a:bodyPr/>
        <a:lstStyle/>
        <a:p>
          <a:r>
            <a:rPr lang="en-US" dirty="0"/>
            <a:t>All of these functions in LTE were handled by a database and diameter</a:t>
          </a:r>
        </a:p>
      </dgm:t>
    </dgm:pt>
    <dgm:pt modelId="{49E1E4B1-BEC6-47DC-B715-A139CC7BC1BE}" type="parTrans" cxnId="{CCE07B75-35DB-4CCD-BD3B-BD662D1D4CFD}">
      <dgm:prSet/>
      <dgm:spPr/>
      <dgm:t>
        <a:bodyPr/>
        <a:lstStyle/>
        <a:p>
          <a:endParaRPr lang="en-US"/>
        </a:p>
      </dgm:t>
    </dgm:pt>
    <dgm:pt modelId="{E2791A6F-A279-4FEE-BD84-81EA75885085}" type="sibTrans" cxnId="{CCE07B75-35DB-4CCD-BD3B-BD662D1D4CFD}">
      <dgm:prSet/>
      <dgm:spPr/>
      <dgm:t>
        <a:bodyPr/>
        <a:lstStyle/>
        <a:p>
          <a:endParaRPr lang="en-US"/>
        </a:p>
      </dgm:t>
    </dgm:pt>
    <dgm:pt modelId="{D87777D2-8C45-674A-AD69-90D35A43C00C}">
      <dgm:prSet/>
      <dgm:spPr/>
      <dgm:t>
        <a:bodyPr/>
        <a:lstStyle/>
        <a:p>
          <a:r>
            <a:rPr lang="en-US"/>
            <a:t>Designed to handle phone access and functions</a:t>
          </a:r>
          <a:endParaRPr lang="en-US" dirty="0"/>
        </a:p>
      </dgm:t>
    </dgm:pt>
    <dgm:pt modelId="{F74D8C0E-A3CA-4142-A215-D2784498DD27}" type="parTrans" cxnId="{B78B6B3D-C2EF-CE47-BF89-A8ECB789E5F4}">
      <dgm:prSet/>
      <dgm:spPr/>
      <dgm:t>
        <a:bodyPr/>
        <a:lstStyle/>
        <a:p>
          <a:endParaRPr lang="en-US"/>
        </a:p>
      </dgm:t>
    </dgm:pt>
    <dgm:pt modelId="{1E50F687-EEA7-014F-9A48-0A3B799D93EE}" type="sibTrans" cxnId="{B78B6B3D-C2EF-CE47-BF89-A8ECB789E5F4}">
      <dgm:prSet/>
      <dgm:spPr/>
      <dgm:t>
        <a:bodyPr/>
        <a:lstStyle/>
        <a:p>
          <a:endParaRPr lang="en-US"/>
        </a:p>
      </dgm:t>
    </dgm:pt>
    <dgm:pt modelId="{599A6A57-EF65-3145-B66C-B25EECB3C489}">
      <dgm:prSet/>
      <dgm:spPr/>
      <dgm:t>
        <a:bodyPr/>
        <a:lstStyle/>
        <a:p>
          <a:r>
            <a:rPr lang="en-US" dirty="0"/>
            <a:t>connects core networking functions to cloud based stuff</a:t>
          </a:r>
        </a:p>
      </dgm:t>
    </dgm:pt>
    <dgm:pt modelId="{E6235FB4-93BB-324C-9C31-9993F4E84AC4}" type="parTrans" cxnId="{CE7E6D73-FF11-3D44-A9E7-F60576D145E4}">
      <dgm:prSet/>
      <dgm:spPr/>
      <dgm:t>
        <a:bodyPr/>
        <a:lstStyle/>
        <a:p>
          <a:endParaRPr lang="en-US"/>
        </a:p>
      </dgm:t>
    </dgm:pt>
    <dgm:pt modelId="{7F12D6D2-98D3-E64B-9E7A-006F457BCBFA}" type="sibTrans" cxnId="{CE7E6D73-FF11-3D44-A9E7-F60576D145E4}">
      <dgm:prSet/>
      <dgm:spPr/>
      <dgm:t>
        <a:bodyPr/>
        <a:lstStyle/>
        <a:p>
          <a:endParaRPr lang="en-US"/>
        </a:p>
      </dgm:t>
    </dgm:pt>
    <dgm:pt modelId="{30AB38F7-0F6D-4648-BB74-2A00E90EC4A2}">
      <dgm:prSet/>
      <dgm:spPr/>
      <dgm:t>
        <a:bodyPr/>
        <a:lstStyle/>
        <a:p>
          <a:r>
            <a:rPr lang="en-US" dirty="0"/>
            <a:t>AMF = Access and Mobility Management Function</a:t>
          </a:r>
        </a:p>
      </dgm:t>
    </dgm:pt>
    <dgm:pt modelId="{1CF3872B-D52D-6F4B-B011-109B07635CD4}" type="parTrans" cxnId="{8F85BE24-7391-5C4B-9A92-EAE16311E5C2}">
      <dgm:prSet/>
      <dgm:spPr/>
      <dgm:t>
        <a:bodyPr/>
        <a:lstStyle/>
        <a:p>
          <a:endParaRPr lang="en-US"/>
        </a:p>
      </dgm:t>
    </dgm:pt>
    <dgm:pt modelId="{10684B6D-608C-164D-9B09-DB506D6C01DD}" type="sibTrans" cxnId="{8F85BE24-7391-5C4B-9A92-EAE16311E5C2}">
      <dgm:prSet/>
      <dgm:spPr/>
      <dgm:t>
        <a:bodyPr/>
        <a:lstStyle/>
        <a:p>
          <a:endParaRPr lang="en-US"/>
        </a:p>
      </dgm:t>
    </dgm:pt>
    <dgm:pt modelId="{BB2E8093-7C95-254E-B240-E558A0118F77}">
      <dgm:prSet/>
      <dgm:spPr/>
      <dgm:t>
        <a:bodyPr/>
        <a:lstStyle/>
        <a:p>
          <a:r>
            <a:rPr lang="en-US" dirty="0"/>
            <a:t>SMF = Session Management Function</a:t>
          </a:r>
        </a:p>
      </dgm:t>
    </dgm:pt>
    <dgm:pt modelId="{7492A43E-8A65-D143-B6AE-9493A212A380}" type="parTrans" cxnId="{7D641135-D915-4147-999D-47501650C7DD}">
      <dgm:prSet/>
      <dgm:spPr/>
      <dgm:t>
        <a:bodyPr/>
        <a:lstStyle/>
        <a:p>
          <a:endParaRPr lang="en-US"/>
        </a:p>
      </dgm:t>
    </dgm:pt>
    <dgm:pt modelId="{2078FDC1-A59B-D44A-BBD4-51990334C920}" type="sibTrans" cxnId="{7D641135-D915-4147-999D-47501650C7DD}">
      <dgm:prSet/>
      <dgm:spPr/>
      <dgm:t>
        <a:bodyPr/>
        <a:lstStyle/>
        <a:p>
          <a:endParaRPr lang="en-US"/>
        </a:p>
      </dgm:t>
    </dgm:pt>
    <dgm:pt modelId="{9368B4CD-DC6B-2F4C-AA64-BFE12BE741DC}" type="pres">
      <dgm:prSet presAssocID="{3C30F2B7-609F-44AB-89A2-B4F004AE81B1}" presName="Name0" presStyleCnt="0">
        <dgm:presLayoutVars>
          <dgm:dir/>
          <dgm:animLvl val="lvl"/>
          <dgm:resizeHandles val="exact"/>
        </dgm:presLayoutVars>
      </dgm:prSet>
      <dgm:spPr/>
    </dgm:pt>
    <dgm:pt modelId="{B7F13650-9C1F-0B43-87BB-FD2D228C0183}" type="pres">
      <dgm:prSet presAssocID="{D7EA7627-AF89-4685-97D0-E62613AF40AA}" presName="linNode" presStyleCnt="0"/>
      <dgm:spPr/>
    </dgm:pt>
    <dgm:pt modelId="{FC717B6B-7E4B-064B-A4A8-4BC543332D78}" type="pres">
      <dgm:prSet presAssocID="{D7EA7627-AF89-4685-97D0-E62613AF40AA}" presName="parentText" presStyleLbl="node1" presStyleIdx="0" presStyleCnt="8" custScaleX="194885">
        <dgm:presLayoutVars>
          <dgm:chMax val="1"/>
          <dgm:bulletEnabled val="1"/>
        </dgm:presLayoutVars>
      </dgm:prSet>
      <dgm:spPr/>
    </dgm:pt>
    <dgm:pt modelId="{F0223414-91B1-A34B-8C44-0F48F63E4C41}" type="pres">
      <dgm:prSet presAssocID="{F01E4439-F200-4268-99D4-2E03A5C6C0D0}" presName="sp" presStyleCnt="0"/>
      <dgm:spPr/>
    </dgm:pt>
    <dgm:pt modelId="{05B67155-DE9D-B34E-987F-BC1BCD6CD43B}" type="pres">
      <dgm:prSet presAssocID="{E2FD29A8-5727-4236-9D53-2B9111B089FE}" presName="linNode" presStyleCnt="0"/>
      <dgm:spPr/>
    </dgm:pt>
    <dgm:pt modelId="{EF983A2B-1D71-DA4C-92E4-D6C23AB9957E}" type="pres">
      <dgm:prSet presAssocID="{E2FD29A8-5727-4236-9D53-2B9111B089FE}" presName="parentText" presStyleLbl="node1" presStyleIdx="1" presStyleCnt="8" custScaleX="196433">
        <dgm:presLayoutVars>
          <dgm:chMax val="1"/>
          <dgm:bulletEnabled val="1"/>
        </dgm:presLayoutVars>
      </dgm:prSet>
      <dgm:spPr/>
    </dgm:pt>
    <dgm:pt modelId="{76451B98-BDD9-8C44-9814-5D5FED6DAEB1}" type="pres">
      <dgm:prSet presAssocID="{588BD7FD-A979-41B7-BF76-907427170D0C}" presName="sp" presStyleCnt="0"/>
      <dgm:spPr/>
    </dgm:pt>
    <dgm:pt modelId="{5E04FBBB-AD2B-274F-9B18-A0A777645857}" type="pres">
      <dgm:prSet presAssocID="{ACE4D966-2872-4BA4-B341-341434C9D399}" presName="linNode" presStyleCnt="0"/>
      <dgm:spPr/>
    </dgm:pt>
    <dgm:pt modelId="{0B2A3F45-78F2-564D-9A12-C1BBEE3C34CF}" type="pres">
      <dgm:prSet presAssocID="{ACE4D966-2872-4BA4-B341-341434C9D399}" presName="parentText" presStyleLbl="node1" presStyleIdx="2" presStyleCnt="8" custScaleX="197566">
        <dgm:presLayoutVars>
          <dgm:chMax val="1"/>
          <dgm:bulletEnabled val="1"/>
        </dgm:presLayoutVars>
      </dgm:prSet>
      <dgm:spPr/>
    </dgm:pt>
    <dgm:pt modelId="{531CD88A-249F-704A-B93B-91E227655D7C}" type="pres">
      <dgm:prSet presAssocID="{529D5EA9-E288-4EA1-B4DC-AFCB84C15621}" presName="sp" presStyleCnt="0"/>
      <dgm:spPr/>
    </dgm:pt>
    <dgm:pt modelId="{55905AC6-F36F-0C41-A625-40CD7F71EEF0}" type="pres">
      <dgm:prSet presAssocID="{C364CBDB-CB0A-40AE-8052-995B2945EF41}" presName="linNode" presStyleCnt="0"/>
      <dgm:spPr/>
    </dgm:pt>
    <dgm:pt modelId="{373EA56B-914F-3845-86CE-F2C8E9877B4E}" type="pres">
      <dgm:prSet presAssocID="{C364CBDB-CB0A-40AE-8052-995B2945EF41}" presName="parentText" presStyleLbl="node1" presStyleIdx="3" presStyleCnt="8" custScaleX="197046">
        <dgm:presLayoutVars>
          <dgm:chMax val="1"/>
          <dgm:bulletEnabled val="1"/>
        </dgm:presLayoutVars>
      </dgm:prSet>
      <dgm:spPr/>
    </dgm:pt>
    <dgm:pt modelId="{AF4841FB-F4C6-B748-9DC0-7B026C07DD90}" type="pres">
      <dgm:prSet presAssocID="{E2791A6F-A279-4FEE-BD84-81EA75885085}" presName="sp" presStyleCnt="0"/>
      <dgm:spPr/>
    </dgm:pt>
    <dgm:pt modelId="{49A450B0-5400-1C42-AF5B-5BBC4A19CA97}" type="pres">
      <dgm:prSet presAssocID="{D87777D2-8C45-674A-AD69-90D35A43C00C}" presName="linNode" presStyleCnt="0"/>
      <dgm:spPr/>
    </dgm:pt>
    <dgm:pt modelId="{6CE6F2F4-9462-1446-87CF-8EF1E799097D}" type="pres">
      <dgm:prSet presAssocID="{D87777D2-8C45-674A-AD69-90D35A43C00C}" presName="parentText" presStyleLbl="node1" presStyleIdx="4" presStyleCnt="8" custScaleX="197046">
        <dgm:presLayoutVars>
          <dgm:chMax val="1"/>
          <dgm:bulletEnabled val="1"/>
        </dgm:presLayoutVars>
      </dgm:prSet>
      <dgm:spPr/>
    </dgm:pt>
    <dgm:pt modelId="{88BA2276-F9FD-4D46-AEA9-00A4645C9125}" type="pres">
      <dgm:prSet presAssocID="{1E50F687-EEA7-014F-9A48-0A3B799D93EE}" presName="sp" presStyleCnt="0"/>
      <dgm:spPr/>
    </dgm:pt>
    <dgm:pt modelId="{0E6020FE-401A-1048-B351-0F6C9F21FDBD}" type="pres">
      <dgm:prSet presAssocID="{599A6A57-EF65-3145-B66C-B25EECB3C489}" presName="linNode" presStyleCnt="0"/>
      <dgm:spPr/>
    </dgm:pt>
    <dgm:pt modelId="{46BD69EC-8DA1-4341-A557-5B78B46C71B2}" type="pres">
      <dgm:prSet presAssocID="{599A6A57-EF65-3145-B66C-B25EECB3C489}" presName="parentText" presStyleLbl="node1" presStyleIdx="5" presStyleCnt="8" custScaleX="198088">
        <dgm:presLayoutVars>
          <dgm:chMax val="1"/>
          <dgm:bulletEnabled val="1"/>
        </dgm:presLayoutVars>
      </dgm:prSet>
      <dgm:spPr/>
    </dgm:pt>
    <dgm:pt modelId="{E23113E0-73CD-3D43-B61F-1EAB94CB075D}" type="pres">
      <dgm:prSet presAssocID="{7F12D6D2-98D3-E64B-9E7A-006F457BCBFA}" presName="sp" presStyleCnt="0"/>
      <dgm:spPr/>
    </dgm:pt>
    <dgm:pt modelId="{D521EA6D-41EC-4F42-BE95-00A417A9522E}" type="pres">
      <dgm:prSet presAssocID="{30AB38F7-0F6D-4648-BB74-2A00E90EC4A2}" presName="linNode" presStyleCnt="0"/>
      <dgm:spPr/>
    </dgm:pt>
    <dgm:pt modelId="{E31D977B-9D3D-AC43-9E82-E44F957E9F04}" type="pres">
      <dgm:prSet presAssocID="{30AB38F7-0F6D-4648-BB74-2A00E90EC4A2}" presName="parentText" presStyleLbl="node1" presStyleIdx="6" presStyleCnt="8" custScaleX="197962">
        <dgm:presLayoutVars>
          <dgm:chMax val="1"/>
          <dgm:bulletEnabled val="1"/>
        </dgm:presLayoutVars>
      </dgm:prSet>
      <dgm:spPr/>
    </dgm:pt>
    <dgm:pt modelId="{841D7A51-507B-7443-B06F-4623E4CBCD80}" type="pres">
      <dgm:prSet presAssocID="{10684B6D-608C-164D-9B09-DB506D6C01DD}" presName="sp" presStyleCnt="0"/>
      <dgm:spPr/>
    </dgm:pt>
    <dgm:pt modelId="{1A79B0D1-960E-A143-A7C5-DEDD9AC6CE22}" type="pres">
      <dgm:prSet presAssocID="{BB2E8093-7C95-254E-B240-E558A0118F77}" presName="linNode" presStyleCnt="0"/>
      <dgm:spPr/>
    </dgm:pt>
    <dgm:pt modelId="{5F96ADFE-7662-D342-B8D3-57D681FB308D}" type="pres">
      <dgm:prSet presAssocID="{BB2E8093-7C95-254E-B240-E558A0118F77}" presName="parentText" presStyleLbl="node1" presStyleIdx="7" presStyleCnt="8" custScaleX="197458">
        <dgm:presLayoutVars>
          <dgm:chMax val="1"/>
          <dgm:bulletEnabled val="1"/>
        </dgm:presLayoutVars>
      </dgm:prSet>
      <dgm:spPr/>
    </dgm:pt>
  </dgm:ptLst>
  <dgm:cxnLst>
    <dgm:cxn modelId="{997F320C-7347-4E93-A7CF-1154574493F9}" srcId="{3C30F2B7-609F-44AB-89A2-B4F004AE81B1}" destId="{ACE4D966-2872-4BA4-B341-341434C9D399}" srcOrd="2" destOrd="0" parTransId="{FBED8EC9-A417-4DF6-A182-7F28F221619E}" sibTransId="{529D5EA9-E288-4EA1-B4DC-AFCB84C15621}"/>
    <dgm:cxn modelId="{89C1C719-CF3A-3D46-92E3-C18EE42386BD}" type="presOf" srcId="{ACE4D966-2872-4BA4-B341-341434C9D399}" destId="{0B2A3F45-78F2-564D-9A12-C1BBEE3C34CF}" srcOrd="0" destOrd="0" presId="urn:microsoft.com/office/officeart/2005/8/layout/vList5"/>
    <dgm:cxn modelId="{8F85BE24-7391-5C4B-9A92-EAE16311E5C2}" srcId="{3C30F2B7-609F-44AB-89A2-B4F004AE81B1}" destId="{30AB38F7-0F6D-4648-BB74-2A00E90EC4A2}" srcOrd="6" destOrd="0" parTransId="{1CF3872B-D52D-6F4B-B011-109B07635CD4}" sibTransId="{10684B6D-608C-164D-9B09-DB506D6C01DD}"/>
    <dgm:cxn modelId="{46CE902C-3441-CB44-B527-6D6E37C8777B}" type="presOf" srcId="{3C30F2B7-609F-44AB-89A2-B4F004AE81B1}" destId="{9368B4CD-DC6B-2F4C-AA64-BFE12BE741DC}" srcOrd="0" destOrd="0" presId="urn:microsoft.com/office/officeart/2005/8/layout/vList5"/>
    <dgm:cxn modelId="{490C3D2D-9837-4EF1-99CB-4CE4295A838B}" srcId="{3C30F2B7-609F-44AB-89A2-B4F004AE81B1}" destId="{E2FD29A8-5727-4236-9D53-2B9111B089FE}" srcOrd="1" destOrd="0" parTransId="{16CFF790-5120-4A20-8554-ED9BA4ADE0BF}" sibTransId="{588BD7FD-A979-41B7-BF76-907427170D0C}"/>
    <dgm:cxn modelId="{7D641135-D915-4147-999D-47501650C7DD}" srcId="{3C30F2B7-609F-44AB-89A2-B4F004AE81B1}" destId="{BB2E8093-7C95-254E-B240-E558A0118F77}" srcOrd="7" destOrd="0" parTransId="{7492A43E-8A65-D143-B6AE-9493A212A380}" sibTransId="{2078FDC1-A59B-D44A-BBD4-51990334C920}"/>
    <dgm:cxn modelId="{B78B6B3D-C2EF-CE47-BF89-A8ECB789E5F4}" srcId="{3C30F2B7-609F-44AB-89A2-B4F004AE81B1}" destId="{D87777D2-8C45-674A-AD69-90D35A43C00C}" srcOrd="4" destOrd="0" parTransId="{F74D8C0E-A3CA-4142-A215-D2784498DD27}" sibTransId="{1E50F687-EEA7-014F-9A48-0A3B799D93EE}"/>
    <dgm:cxn modelId="{635C1549-B98F-DD49-8429-E97E32326EF9}" type="presOf" srcId="{D87777D2-8C45-674A-AD69-90D35A43C00C}" destId="{6CE6F2F4-9462-1446-87CF-8EF1E799097D}" srcOrd="0" destOrd="0" presId="urn:microsoft.com/office/officeart/2005/8/layout/vList5"/>
    <dgm:cxn modelId="{39D64C5F-C716-4743-84C2-F6F6112ECEA4}" type="presOf" srcId="{BB2E8093-7C95-254E-B240-E558A0118F77}" destId="{5F96ADFE-7662-D342-B8D3-57D681FB308D}" srcOrd="0" destOrd="0" presId="urn:microsoft.com/office/officeart/2005/8/layout/vList5"/>
    <dgm:cxn modelId="{CE7E6D73-FF11-3D44-A9E7-F60576D145E4}" srcId="{3C30F2B7-609F-44AB-89A2-B4F004AE81B1}" destId="{599A6A57-EF65-3145-B66C-B25EECB3C489}" srcOrd="5" destOrd="0" parTransId="{E6235FB4-93BB-324C-9C31-9993F4E84AC4}" sibTransId="{7F12D6D2-98D3-E64B-9E7A-006F457BCBFA}"/>
    <dgm:cxn modelId="{CCE07B75-35DB-4CCD-BD3B-BD662D1D4CFD}" srcId="{3C30F2B7-609F-44AB-89A2-B4F004AE81B1}" destId="{C364CBDB-CB0A-40AE-8052-995B2945EF41}" srcOrd="3" destOrd="0" parTransId="{49E1E4B1-BEC6-47DC-B715-A139CC7BC1BE}" sibTransId="{E2791A6F-A279-4FEE-BD84-81EA75885085}"/>
    <dgm:cxn modelId="{8A6B8079-4F71-4D26-9498-DFA94EB4348A}" srcId="{3C30F2B7-609F-44AB-89A2-B4F004AE81B1}" destId="{D7EA7627-AF89-4685-97D0-E62613AF40AA}" srcOrd="0" destOrd="0" parTransId="{D4FFEA9B-A8F4-4D70-A8DD-D5CFFA560454}" sibTransId="{F01E4439-F200-4268-99D4-2E03A5C6C0D0}"/>
    <dgm:cxn modelId="{B74AAC92-CB16-D14A-B50B-987BFD17A359}" type="presOf" srcId="{D7EA7627-AF89-4685-97D0-E62613AF40AA}" destId="{FC717B6B-7E4B-064B-A4A8-4BC543332D78}" srcOrd="0" destOrd="0" presId="urn:microsoft.com/office/officeart/2005/8/layout/vList5"/>
    <dgm:cxn modelId="{62D674B8-952D-D949-AF95-878660F09A0B}" type="presOf" srcId="{E2FD29A8-5727-4236-9D53-2B9111B089FE}" destId="{EF983A2B-1D71-DA4C-92E4-D6C23AB9957E}" srcOrd="0" destOrd="0" presId="urn:microsoft.com/office/officeart/2005/8/layout/vList5"/>
    <dgm:cxn modelId="{CBCB3ECE-A8B7-2748-B6E5-C62D7E59BA1B}" type="presOf" srcId="{C364CBDB-CB0A-40AE-8052-995B2945EF41}" destId="{373EA56B-914F-3845-86CE-F2C8E9877B4E}" srcOrd="0" destOrd="0" presId="urn:microsoft.com/office/officeart/2005/8/layout/vList5"/>
    <dgm:cxn modelId="{720320EA-7BDA-D441-AB72-EAD196919734}" type="presOf" srcId="{599A6A57-EF65-3145-B66C-B25EECB3C489}" destId="{46BD69EC-8DA1-4341-A557-5B78B46C71B2}" srcOrd="0" destOrd="0" presId="urn:microsoft.com/office/officeart/2005/8/layout/vList5"/>
    <dgm:cxn modelId="{523112F5-44A1-524C-A4D8-AC6F98096E87}" type="presOf" srcId="{30AB38F7-0F6D-4648-BB74-2A00E90EC4A2}" destId="{E31D977B-9D3D-AC43-9E82-E44F957E9F04}" srcOrd="0" destOrd="0" presId="urn:microsoft.com/office/officeart/2005/8/layout/vList5"/>
    <dgm:cxn modelId="{0AC242E9-F33A-C740-80DB-832792E8FAFC}" type="presParOf" srcId="{9368B4CD-DC6B-2F4C-AA64-BFE12BE741DC}" destId="{B7F13650-9C1F-0B43-87BB-FD2D228C0183}" srcOrd="0" destOrd="0" presId="urn:microsoft.com/office/officeart/2005/8/layout/vList5"/>
    <dgm:cxn modelId="{C3E19B4F-C7B0-5348-81F7-8EDE471BFE14}" type="presParOf" srcId="{B7F13650-9C1F-0B43-87BB-FD2D228C0183}" destId="{FC717B6B-7E4B-064B-A4A8-4BC543332D78}" srcOrd="0" destOrd="0" presId="urn:microsoft.com/office/officeart/2005/8/layout/vList5"/>
    <dgm:cxn modelId="{2B5970A1-E0D3-D64E-8FDB-CE1AF0662958}" type="presParOf" srcId="{9368B4CD-DC6B-2F4C-AA64-BFE12BE741DC}" destId="{F0223414-91B1-A34B-8C44-0F48F63E4C41}" srcOrd="1" destOrd="0" presId="urn:microsoft.com/office/officeart/2005/8/layout/vList5"/>
    <dgm:cxn modelId="{192CDEC1-F336-1248-B626-D1120262CEAA}" type="presParOf" srcId="{9368B4CD-DC6B-2F4C-AA64-BFE12BE741DC}" destId="{05B67155-DE9D-B34E-987F-BC1BCD6CD43B}" srcOrd="2" destOrd="0" presId="urn:microsoft.com/office/officeart/2005/8/layout/vList5"/>
    <dgm:cxn modelId="{0805F52F-7816-4446-A19E-D20A234681C4}" type="presParOf" srcId="{05B67155-DE9D-B34E-987F-BC1BCD6CD43B}" destId="{EF983A2B-1D71-DA4C-92E4-D6C23AB9957E}" srcOrd="0" destOrd="0" presId="urn:microsoft.com/office/officeart/2005/8/layout/vList5"/>
    <dgm:cxn modelId="{6C7E7778-8182-824E-A824-6DFD83B5552B}" type="presParOf" srcId="{9368B4CD-DC6B-2F4C-AA64-BFE12BE741DC}" destId="{76451B98-BDD9-8C44-9814-5D5FED6DAEB1}" srcOrd="3" destOrd="0" presId="urn:microsoft.com/office/officeart/2005/8/layout/vList5"/>
    <dgm:cxn modelId="{F1706F0E-4FF7-A145-8FBF-37437B89B6BC}" type="presParOf" srcId="{9368B4CD-DC6B-2F4C-AA64-BFE12BE741DC}" destId="{5E04FBBB-AD2B-274F-9B18-A0A777645857}" srcOrd="4" destOrd="0" presId="urn:microsoft.com/office/officeart/2005/8/layout/vList5"/>
    <dgm:cxn modelId="{96FC279B-C99B-2A40-AA57-5FD9B166311F}" type="presParOf" srcId="{5E04FBBB-AD2B-274F-9B18-A0A777645857}" destId="{0B2A3F45-78F2-564D-9A12-C1BBEE3C34CF}" srcOrd="0" destOrd="0" presId="urn:microsoft.com/office/officeart/2005/8/layout/vList5"/>
    <dgm:cxn modelId="{B8C09B66-79DD-CD4D-AC68-F11DE9E98659}" type="presParOf" srcId="{9368B4CD-DC6B-2F4C-AA64-BFE12BE741DC}" destId="{531CD88A-249F-704A-B93B-91E227655D7C}" srcOrd="5" destOrd="0" presId="urn:microsoft.com/office/officeart/2005/8/layout/vList5"/>
    <dgm:cxn modelId="{99BB6EB1-35A1-C24C-915C-FE221B837F75}" type="presParOf" srcId="{9368B4CD-DC6B-2F4C-AA64-BFE12BE741DC}" destId="{55905AC6-F36F-0C41-A625-40CD7F71EEF0}" srcOrd="6" destOrd="0" presId="urn:microsoft.com/office/officeart/2005/8/layout/vList5"/>
    <dgm:cxn modelId="{B4212FC9-7BF4-7B4D-8929-0CC313FEDE47}" type="presParOf" srcId="{55905AC6-F36F-0C41-A625-40CD7F71EEF0}" destId="{373EA56B-914F-3845-86CE-F2C8E9877B4E}" srcOrd="0" destOrd="0" presId="urn:microsoft.com/office/officeart/2005/8/layout/vList5"/>
    <dgm:cxn modelId="{4DF04ADF-8265-B746-8F51-1F530CD77251}" type="presParOf" srcId="{9368B4CD-DC6B-2F4C-AA64-BFE12BE741DC}" destId="{AF4841FB-F4C6-B748-9DC0-7B026C07DD90}" srcOrd="7" destOrd="0" presId="urn:microsoft.com/office/officeart/2005/8/layout/vList5"/>
    <dgm:cxn modelId="{E4F5485F-6ED4-8C40-9FE6-32EE5ADBA764}" type="presParOf" srcId="{9368B4CD-DC6B-2F4C-AA64-BFE12BE741DC}" destId="{49A450B0-5400-1C42-AF5B-5BBC4A19CA97}" srcOrd="8" destOrd="0" presId="urn:microsoft.com/office/officeart/2005/8/layout/vList5"/>
    <dgm:cxn modelId="{58C66C08-5343-5D43-80E2-4F7759BE803C}" type="presParOf" srcId="{49A450B0-5400-1C42-AF5B-5BBC4A19CA97}" destId="{6CE6F2F4-9462-1446-87CF-8EF1E799097D}" srcOrd="0" destOrd="0" presId="urn:microsoft.com/office/officeart/2005/8/layout/vList5"/>
    <dgm:cxn modelId="{B411AD1F-5BD9-6142-9815-17FBC2280703}" type="presParOf" srcId="{9368B4CD-DC6B-2F4C-AA64-BFE12BE741DC}" destId="{88BA2276-F9FD-4D46-AEA9-00A4645C9125}" srcOrd="9" destOrd="0" presId="urn:microsoft.com/office/officeart/2005/8/layout/vList5"/>
    <dgm:cxn modelId="{1F0BA014-A3B5-E94D-A074-1E7D2B70EDBD}" type="presParOf" srcId="{9368B4CD-DC6B-2F4C-AA64-BFE12BE741DC}" destId="{0E6020FE-401A-1048-B351-0F6C9F21FDBD}" srcOrd="10" destOrd="0" presId="urn:microsoft.com/office/officeart/2005/8/layout/vList5"/>
    <dgm:cxn modelId="{13A8C693-F280-8C43-AA1E-5BE6E0BD5ADB}" type="presParOf" srcId="{0E6020FE-401A-1048-B351-0F6C9F21FDBD}" destId="{46BD69EC-8DA1-4341-A557-5B78B46C71B2}" srcOrd="0" destOrd="0" presId="urn:microsoft.com/office/officeart/2005/8/layout/vList5"/>
    <dgm:cxn modelId="{7A709D20-E287-6E41-81FD-66F1C4648948}" type="presParOf" srcId="{9368B4CD-DC6B-2F4C-AA64-BFE12BE741DC}" destId="{E23113E0-73CD-3D43-B61F-1EAB94CB075D}" srcOrd="11" destOrd="0" presId="urn:microsoft.com/office/officeart/2005/8/layout/vList5"/>
    <dgm:cxn modelId="{37D6CB8A-28F8-1F45-9FEA-A6B447DA7E1C}" type="presParOf" srcId="{9368B4CD-DC6B-2F4C-AA64-BFE12BE741DC}" destId="{D521EA6D-41EC-4F42-BE95-00A417A9522E}" srcOrd="12" destOrd="0" presId="urn:microsoft.com/office/officeart/2005/8/layout/vList5"/>
    <dgm:cxn modelId="{3AC2BF1F-F421-E04B-88FA-A8965D41B5DD}" type="presParOf" srcId="{D521EA6D-41EC-4F42-BE95-00A417A9522E}" destId="{E31D977B-9D3D-AC43-9E82-E44F957E9F04}" srcOrd="0" destOrd="0" presId="urn:microsoft.com/office/officeart/2005/8/layout/vList5"/>
    <dgm:cxn modelId="{E27FE0E7-2E53-A341-A5D4-7E4C4BABA94A}" type="presParOf" srcId="{9368B4CD-DC6B-2F4C-AA64-BFE12BE741DC}" destId="{841D7A51-507B-7443-B06F-4623E4CBCD80}" srcOrd="13" destOrd="0" presId="urn:microsoft.com/office/officeart/2005/8/layout/vList5"/>
    <dgm:cxn modelId="{B78B805E-0855-7146-9C47-CCE43264B4DB}" type="presParOf" srcId="{9368B4CD-DC6B-2F4C-AA64-BFE12BE741DC}" destId="{1A79B0D1-960E-A143-A7C5-DEDD9AC6CE22}" srcOrd="14" destOrd="0" presId="urn:microsoft.com/office/officeart/2005/8/layout/vList5"/>
    <dgm:cxn modelId="{E2CD9564-5035-C445-A150-73725662F1A2}" type="presParOf" srcId="{1A79B0D1-960E-A143-A7C5-DEDD9AC6CE22}" destId="{5F96ADFE-7662-D342-B8D3-57D681FB308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30F2B7-609F-44AB-89A2-B4F004AE81B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7EA7627-AF89-4685-97D0-E62613AF40AA}">
      <dgm:prSet/>
      <dgm:spPr/>
      <dgm:t>
        <a:bodyPr/>
        <a:lstStyle/>
        <a:p>
          <a:r>
            <a:rPr lang="en-US" dirty="0"/>
            <a:t>N4: PFCP – aka “IKE” for us network nerds</a:t>
          </a:r>
        </a:p>
        <a:p>
          <a:r>
            <a:rPr lang="en-US" dirty="0"/>
            <a:t>Precursor was called GTP-C </a:t>
          </a:r>
        </a:p>
      </dgm:t>
    </dgm:pt>
    <dgm:pt modelId="{D4FFEA9B-A8F4-4D70-A8DD-D5CFFA560454}" type="parTrans" cxnId="{8A6B8079-4F71-4D26-9498-DFA94EB4348A}">
      <dgm:prSet/>
      <dgm:spPr/>
      <dgm:t>
        <a:bodyPr/>
        <a:lstStyle/>
        <a:p>
          <a:endParaRPr lang="en-US"/>
        </a:p>
      </dgm:t>
    </dgm:pt>
    <dgm:pt modelId="{F01E4439-F200-4268-99D4-2E03A5C6C0D0}" type="sibTrans" cxnId="{8A6B8079-4F71-4D26-9498-DFA94EB4348A}">
      <dgm:prSet/>
      <dgm:spPr/>
      <dgm:t>
        <a:bodyPr/>
        <a:lstStyle/>
        <a:p>
          <a:endParaRPr lang="en-US"/>
        </a:p>
      </dgm:t>
    </dgm:pt>
    <dgm:pt modelId="{E2FD29A8-5727-4236-9D53-2B9111B089FE}">
      <dgm:prSet/>
      <dgm:spPr/>
      <dgm:t>
        <a:bodyPr/>
        <a:lstStyle/>
        <a:p>
          <a:r>
            <a:rPr lang="en-US" dirty="0"/>
            <a:t>N3/N6: GTP-U</a:t>
          </a:r>
        </a:p>
        <a:p>
          <a:r>
            <a:rPr lang="en-US" dirty="0"/>
            <a:t>Like </a:t>
          </a:r>
          <a:r>
            <a:rPr lang="en-US" dirty="0" err="1"/>
            <a:t>IPSec</a:t>
          </a:r>
          <a:r>
            <a:rPr lang="en-US" dirty="0"/>
            <a:t> except no encryption</a:t>
          </a:r>
        </a:p>
      </dgm:t>
    </dgm:pt>
    <dgm:pt modelId="{16CFF790-5120-4A20-8554-ED9BA4ADE0BF}" type="parTrans" cxnId="{490C3D2D-9837-4EF1-99CB-4CE4295A838B}">
      <dgm:prSet/>
      <dgm:spPr/>
      <dgm:t>
        <a:bodyPr/>
        <a:lstStyle/>
        <a:p>
          <a:endParaRPr lang="en-US"/>
        </a:p>
      </dgm:t>
    </dgm:pt>
    <dgm:pt modelId="{588BD7FD-A979-41B7-BF76-907427170D0C}" type="sibTrans" cxnId="{490C3D2D-9837-4EF1-99CB-4CE4295A838B}">
      <dgm:prSet/>
      <dgm:spPr/>
      <dgm:t>
        <a:bodyPr/>
        <a:lstStyle/>
        <a:p>
          <a:endParaRPr lang="en-US"/>
        </a:p>
      </dgm:t>
    </dgm:pt>
    <dgm:pt modelId="{ACE4D966-2872-4BA4-B341-341434C9D399}">
      <dgm:prSet/>
      <dgm:spPr/>
      <dgm:t>
        <a:bodyPr/>
        <a:lstStyle/>
        <a:p>
          <a:r>
            <a:rPr lang="en-US" dirty="0"/>
            <a:t>This is how user plane traffic finally makes it to the internet</a:t>
          </a:r>
        </a:p>
      </dgm:t>
    </dgm:pt>
    <dgm:pt modelId="{FBED8EC9-A417-4DF6-A182-7F28F221619E}" type="parTrans" cxnId="{997F320C-7347-4E93-A7CF-1154574493F9}">
      <dgm:prSet/>
      <dgm:spPr/>
      <dgm:t>
        <a:bodyPr/>
        <a:lstStyle/>
        <a:p>
          <a:endParaRPr lang="en-US"/>
        </a:p>
      </dgm:t>
    </dgm:pt>
    <dgm:pt modelId="{529D5EA9-E288-4EA1-B4DC-AFCB84C15621}" type="sibTrans" cxnId="{997F320C-7347-4E93-A7CF-1154574493F9}">
      <dgm:prSet/>
      <dgm:spPr/>
      <dgm:t>
        <a:bodyPr/>
        <a:lstStyle/>
        <a:p>
          <a:endParaRPr lang="en-US"/>
        </a:p>
      </dgm:t>
    </dgm:pt>
    <dgm:pt modelId="{C364CBDB-CB0A-40AE-8052-995B2945EF41}">
      <dgm:prSet/>
      <dgm:spPr/>
      <dgm:t>
        <a:bodyPr/>
        <a:lstStyle/>
        <a:p>
          <a:r>
            <a:rPr lang="en-US" dirty="0"/>
            <a:t>At least PFCP and GTP-U are easily </a:t>
          </a:r>
          <a:r>
            <a:rPr lang="en-US" dirty="0" err="1"/>
            <a:t>parseable</a:t>
          </a:r>
          <a:r>
            <a:rPr lang="en-US" dirty="0"/>
            <a:t> </a:t>
          </a:r>
          <a:r>
            <a:rPr lang="en-US" dirty="0" err="1"/>
            <a:t>protols</a:t>
          </a:r>
          <a:endParaRPr lang="en-US" dirty="0"/>
        </a:p>
      </dgm:t>
    </dgm:pt>
    <dgm:pt modelId="{49E1E4B1-BEC6-47DC-B715-A139CC7BC1BE}" type="parTrans" cxnId="{CCE07B75-35DB-4CCD-BD3B-BD662D1D4CFD}">
      <dgm:prSet/>
      <dgm:spPr/>
      <dgm:t>
        <a:bodyPr/>
        <a:lstStyle/>
        <a:p>
          <a:endParaRPr lang="en-US"/>
        </a:p>
      </dgm:t>
    </dgm:pt>
    <dgm:pt modelId="{E2791A6F-A279-4FEE-BD84-81EA75885085}" type="sibTrans" cxnId="{CCE07B75-35DB-4CCD-BD3B-BD662D1D4CFD}">
      <dgm:prSet/>
      <dgm:spPr/>
      <dgm:t>
        <a:bodyPr/>
        <a:lstStyle/>
        <a:p>
          <a:endParaRPr lang="en-US"/>
        </a:p>
      </dgm:t>
    </dgm:pt>
    <dgm:pt modelId="{D87777D2-8C45-674A-AD69-90D35A43C00C}">
      <dgm:prSet/>
      <dgm:spPr/>
      <dgm:t>
        <a:bodyPr/>
        <a:lstStyle/>
        <a:p>
          <a:r>
            <a:rPr lang="en-US" dirty="0"/>
            <a:t>Both PFCP and GTP-U support a “ping” like request</a:t>
          </a:r>
        </a:p>
      </dgm:t>
    </dgm:pt>
    <dgm:pt modelId="{F74D8C0E-A3CA-4142-A215-D2784498DD27}" type="parTrans" cxnId="{B78B6B3D-C2EF-CE47-BF89-A8ECB789E5F4}">
      <dgm:prSet/>
      <dgm:spPr/>
      <dgm:t>
        <a:bodyPr/>
        <a:lstStyle/>
        <a:p>
          <a:endParaRPr lang="en-US"/>
        </a:p>
      </dgm:t>
    </dgm:pt>
    <dgm:pt modelId="{1E50F687-EEA7-014F-9A48-0A3B799D93EE}" type="sibTrans" cxnId="{B78B6B3D-C2EF-CE47-BF89-A8ECB789E5F4}">
      <dgm:prSet/>
      <dgm:spPr/>
      <dgm:t>
        <a:bodyPr/>
        <a:lstStyle/>
        <a:p>
          <a:endParaRPr lang="en-US"/>
        </a:p>
      </dgm:t>
    </dgm:pt>
    <dgm:pt modelId="{9368B4CD-DC6B-2F4C-AA64-BFE12BE741DC}" type="pres">
      <dgm:prSet presAssocID="{3C30F2B7-609F-44AB-89A2-B4F004AE81B1}" presName="Name0" presStyleCnt="0">
        <dgm:presLayoutVars>
          <dgm:dir/>
          <dgm:animLvl val="lvl"/>
          <dgm:resizeHandles val="exact"/>
        </dgm:presLayoutVars>
      </dgm:prSet>
      <dgm:spPr/>
    </dgm:pt>
    <dgm:pt modelId="{B7F13650-9C1F-0B43-87BB-FD2D228C0183}" type="pres">
      <dgm:prSet presAssocID="{D7EA7627-AF89-4685-97D0-E62613AF40AA}" presName="linNode" presStyleCnt="0"/>
      <dgm:spPr/>
    </dgm:pt>
    <dgm:pt modelId="{FC717B6B-7E4B-064B-A4A8-4BC543332D78}" type="pres">
      <dgm:prSet presAssocID="{D7EA7627-AF89-4685-97D0-E62613AF40AA}" presName="parentText" presStyleLbl="node1" presStyleIdx="0" presStyleCnt="5" custScaleX="194167">
        <dgm:presLayoutVars>
          <dgm:chMax val="1"/>
          <dgm:bulletEnabled val="1"/>
        </dgm:presLayoutVars>
      </dgm:prSet>
      <dgm:spPr/>
    </dgm:pt>
    <dgm:pt modelId="{F0223414-91B1-A34B-8C44-0F48F63E4C41}" type="pres">
      <dgm:prSet presAssocID="{F01E4439-F200-4268-99D4-2E03A5C6C0D0}" presName="sp" presStyleCnt="0"/>
      <dgm:spPr/>
    </dgm:pt>
    <dgm:pt modelId="{05B67155-DE9D-B34E-987F-BC1BCD6CD43B}" type="pres">
      <dgm:prSet presAssocID="{E2FD29A8-5727-4236-9D53-2B9111B089FE}" presName="linNode" presStyleCnt="0"/>
      <dgm:spPr/>
    </dgm:pt>
    <dgm:pt modelId="{EF983A2B-1D71-DA4C-92E4-D6C23AB9957E}" type="pres">
      <dgm:prSet presAssocID="{E2FD29A8-5727-4236-9D53-2B9111B089FE}" presName="parentText" presStyleLbl="node1" presStyleIdx="1" presStyleCnt="5" custScaleX="196433">
        <dgm:presLayoutVars>
          <dgm:chMax val="1"/>
          <dgm:bulletEnabled val="1"/>
        </dgm:presLayoutVars>
      </dgm:prSet>
      <dgm:spPr/>
    </dgm:pt>
    <dgm:pt modelId="{76451B98-BDD9-8C44-9814-5D5FED6DAEB1}" type="pres">
      <dgm:prSet presAssocID="{588BD7FD-A979-41B7-BF76-907427170D0C}" presName="sp" presStyleCnt="0"/>
      <dgm:spPr/>
    </dgm:pt>
    <dgm:pt modelId="{5E04FBBB-AD2B-274F-9B18-A0A777645857}" type="pres">
      <dgm:prSet presAssocID="{ACE4D966-2872-4BA4-B341-341434C9D399}" presName="linNode" presStyleCnt="0"/>
      <dgm:spPr/>
    </dgm:pt>
    <dgm:pt modelId="{0B2A3F45-78F2-564D-9A12-C1BBEE3C34CF}" type="pres">
      <dgm:prSet presAssocID="{ACE4D966-2872-4BA4-B341-341434C9D399}" presName="parentText" presStyleLbl="node1" presStyleIdx="2" presStyleCnt="5" custScaleX="197566">
        <dgm:presLayoutVars>
          <dgm:chMax val="1"/>
          <dgm:bulletEnabled val="1"/>
        </dgm:presLayoutVars>
      </dgm:prSet>
      <dgm:spPr/>
    </dgm:pt>
    <dgm:pt modelId="{531CD88A-249F-704A-B93B-91E227655D7C}" type="pres">
      <dgm:prSet presAssocID="{529D5EA9-E288-4EA1-B4DC-AFCB84C15621}" presName="sp" presStyleCnt="0"/>
      <dgm:spPr/>
    </dgm:pt>
    <dgm:pt modelId="{55905AC6-F36F-0C41-A625-40CD7F71EEF0}" type="pres">
      <dgm:prSet presAssocID="{C364CBDB-CB0A-40AE-8052-995B2945EF41}" presName="linNode" presStyleCnt="0"/>
      <dgm:spPr/>
    </dgm:pt>
    <dgm:pt modelId="{373EA56B-914F-3845-86CE-F2C8E9877B4E}" type="pres">
      <dgm:prSet presAssocID="{C364CBDB-CB0A-40AE-8052-995B2945EF41}" presName="parentText" presStyleLbl="node1" presStyleIdx="3" presStyleCnt="5" custScaleX="197046">
        <dgm:presLayoutVars>
          <dgm:chMax val="1"/>
          <dgm:bulletEnabled val="1"/>
        </dgm:presLayoutVars>
      </dgm:prSet>
      <dgm:spPr/>
    </dgm:pt>
    <dgm:pt modelId="{AF4841FB-F4C6-B748-9DC0-7B026C07DD90}" type="pres">
      <dgm:prSet presAssocID="{E2791A6F-A279-4FEE-BD84-81EA75885085}" presName="sp" presStyleCnt="0"/>
      <dgm:spPr/>
    </dgm:pt>
    <dgm:pt modelId="{49A450B0-5400-1C42-AF5B-5BBC4A19CA97}" type="pres">
      <dgm:prSet presAssocID="{D87777D2-8C45-674A-AD69-90D35A43C00C}" presName="linNode" presStyleCnt="0"/>
      <dgm:spPr/>
    </dgm:pt>
    <dgm:pt modelId="{6CE6F2F4-9462-1446-87CF-8EF1E799097D}" type="pres">
      <dgm:prSet presAssocID="{D87777D2-8C45-674A-AD69-90D35A43C00C}" presName="parentText" presStyleLbl="node1" presStyleIdx="4" presStyleCnt="5" custScaleX="197046">
        <dgm:presLayoutVars>
          <dgm:chMax val="1"/>
          <dgm:bulletEnabled val="1"/>
        </dgm:presLayoutVars>
      </dgm:prSet>
      <dgm:spPr/>
    </dgm:pt>
  </dgm:ptLst>
  <dgm:cxnLst>
    <dgm:cxn modelId="{997F320C-7347-4E93-A7CF-1154574493F9}" srcId="{3C30F2B7-609F-44AB-89A2-B4F004AE81B1}" destId="{ACE4D966-2872-4BA4-B341-341434C9D399}" srcOrd="2" destOrd="0" parTransId="{FBED8EC9-A417-4DF6-A182-7F28F221619E}" sibTransId="{529D5EA9-E288-4EA1-B4DC-AFCB84C15621}"/>
    <dgm:cxn modelId="{490C3D2D-9837-4EF1-99CB-4CE4295A838B}" srcId="{3C30F2B7-609F-44AB-89A2-B4F004AE81B1}" destId="{E2FD29A8-5727-4236-9D53-2B9111B089FE}" srcOrd="1" destOrd="0" parTransId="{16CFF790-5120-4A20-8554-ED9BA4ADE0BF}" sibTransId="{588BD7FD-A979-41B7-BF76-907427170D0C}"/>
    <dgm:cxn modelId="{B78B6B3D-C2EF-CE47-BF89-A8ECB789E5F4}" srcId="{3C30F2B7-609F-44AB-89A2-B4F004AE81B1}" destId="{D87777D2-8C45-674A-AD69-90D35A43C00C}" srcOrd="4" destOrd="0" parTransId="{F74D8C0E-A3CA-4142-A215-D2784498DD27}" sibTransId="{1E50F687-EEA7-014F-9A48-0A3B799D93EE}"/>
    <dgm:cxn modelId="{79F61950-6420-5D4A-8E0E-AFCA9EE4CB5E}" type="presOf" srcId="{C364CBDB-CB0A-40AE-8052-995B2945EF41}" destId="{373EA56B-914F-3845-86CE-F2C8E9877B4E}" srcOrd="0" destOrd="0" presId="urn:microsoft.com/office/officeart/2005/8/layout/vList5"/>
    <dgm:cxn modelId="{17ACBE55-ABFE-F14F-A957-DB36DA3E3B3C}" type="presOf" srcId="{ACE4D966-2872-4BA4-B341-341434C9D399}" destId="{0B2A3F45-78F2-564D-9A12-C1BBEE3C34CF}" srcOrd="0" destOrd="0" presId="urn:microsoft.com/office/officeart/2005/8/layout/vList5"/>
    <dgm:cxn modelId="{A8BAD16C-6CAD-5C4A-9524-B6BE547B5580}" type="presOf" srcId="{D7EA7627-AF89-4685-97D0-E62613AF40AA}" destId="{FC717B6B-7E4B-064B-A4A8-4BC543332D78}" srcOrd="0" destOrd="0" presId="urn:microsoft.com/office/officeart/2005/8/layout/vList5"/>
    <dgm:cxn modelId="{CCE07B75-35DB-4CCD-BD3B-BD662D1D4CFD}" srcId="{3C30F2B7-609F-44AB-89A2-B4F004AE81B1}" destId="{C364CBDB-CB0A-40AE-8052-995B2945EF41}" srcOrd="3" destOrd="0" parTransId="{49E1E4B1-BEC6-47DC-B715-A139CC7BC1BE}" sibTransId="{E2791A6F-A279-4FEE-BD84-81EA75885085}"/>
    <dgm:cxn modelId="{8A6B8079-4F71-4D26-9498-DFA94EB4348A}" srcId="{3C30F2B7-609F-44AB-89A2-B4F004AE81B1}" destId="{D7EA7627-AF89-4685-97D0-E62613AF40AA}" srcOrd="0" destOrd="0" parTransId="{D4FFEA9B-A8F4-4D70-A8DD-D5CFFA560454}" sibTransId="{F01E4439-F200-4268-99D4-2E03A5C6C0D0}"/>
    <dgm:cxn modelId="{8730C292-20FD-434A-A06B-1E7182C0F705}" type="presOf" srcId="{D87777D2-8C45-674A-AD69-90D35A43C00C}" destId="{6CE6F2F4-9462-1446-87CF-8EF1E799097D}" srcOrd="0" destOrd="0" presId="urn:microsoft.com/office/officeart/2005/8/layout/vList5"/>
    <dgm:cxn modelId="{6A71A0C1-A9B0-A24B-8998-CCE2BC9B0B9A}" type="presOf" srcId="{3C30F2B7-609F-44AB-89A2-B4F004AE81B1}" destId="{9368B4CD-DC6B-2F4C-AA64-BFE12BE741DC}" srcOrd="0" destOrd="0" presId="urn:microsoft.com/office/officeart/2005/8/layout/vList5"/>
    <dgm:cxn modelId="{EBD9B1EC-1D73-6043-85A7-9E881B4F9A14}" type="presOf" srcId="{E2FD29A8-5727-4236-9D53-2B9111B089FE}" destId="{EF983A2B-1D71-DA4C-92E4-D6C23AB9957E}" srcOrd="0" destOrd="0" presId="urn:microsoft.com/office/officeart/2005/8/layout/vList5"/>
    <dgm:cxn modelId="{6226B158-897A-1547-A91A-AAF275EDB60C}" type="presParOf" srcId="{9368B4CD-DC6B-2F4C-AA64-BFE12BE741DC}" destId="{B7F13650-9C1F-0B43-87BB-FD2D228C0183}" srcOrd="0" destOrd="0" presId="urn:microsoft.com/office/officeart/2005/8/layout/vList5"/>
    <dgm:cxn modelId="{D5F2937F-A4FA-344E-88F6-20626417F7C5}" type="presParOf" srcId="{B7F13650-9C1F-0B43-87BB-FD2D228C0183}" destId="{FC717B6B-7E4B-064B-A4A8-4BC543332D78}" srcOrd="0" destOrd="0" presId="urn:microsoft.com/office/officeart/2005/8/layout/vList5"/>
    <dgm:cxn modelId="{D6D03228-8E52-0B41-8A2E-8FB3A9E65AEE}" type="presParOf" srcId="{9368B4CD-DC6B-2F4C-AA64-BFE12BE741DC}" destId="{F0223414-91B1-A34B-8C44-0F48F63E4C41}" srcOrd="1" destOrd="0" presId="urn:microsoft.com/office/officeart/2005/8/layout/vList5"/>
    <dgm:cxn modelId="{E2AD9A94-8B48-094D-9816-B78BCC62299E}" type="presParOf" srcId="{9368B4CD-DC6B-2F4C-AA64-BFE12BE741DC}" destId="{05B67155-DE9D-B34E-987F-BC1BCD6CD43B}" srcOrd="2" destOrd="0" presId="urn:microsoft.com/office/officeart/2005/8/layout/vList5"/>
    <dgm:cxn modelId="{B9149A1D-F153-B94E-AFCA-ADA6B69E681F}" type="presParOf" srcId="{05B67155-DE9D-B34E-987F-BC1BCD6CD43B}" destId="{EF983A2B-1D71-DA4C-92E4-D6C23AB9957E}" srcOrd="0" destOrd="0" presId="urn:microsoft.com/office/officeart/2005/8/layout/vList5"/>
    <dgm:cxn modelId="{72F1E2C6-E9FA-584A-A010-66394EFE0CC9}" type="presParOf" srcId="{9368B4CD-DC6B-2F4C-AA64-BFE12BE741DC}" destId="{76451B98-BDD9-8C44-9814-5D5FED6DAEB1}" srcOrd="3" destOrd="0" presId="urn:microsoft.com/office/officeart/2005/8/layout/vList5"/>
    <dgm:cxn modelId="{9C43448B-7040-DB40-ACCB-CD3EF9A41E51}" type="presParOf" srcId="{9368B4CD-DC6B-2F4C-AA64-BFE12BE741DC}" destId="{5E04FBBB-AD2B-274F-9B18-A0A777645857}" srcOrd="4" destOrd="0" presId="urn:microsoft.com/office/officeart/2005/8/layout/vList5"/>
    <dgm:cxn modelId="{4E087138-D560-7140-A86C-3A57A1A78961}" type="presParOf" srcId="{5E04FBBB-AD2B-274F-9B18-A0A777645857}" destId="{0B2A3F45-78F2-564D-9A12-C1BBEE3C34CF}" srcOrd="0" destOrd="0" presId="urn:microsoft.com/office/officeart/2005/8/layout/vList5"/>
    <dgm:cxn modelId="{A666F273-B03D-3645-B9AA-E35A7FD23C35}" type="presParOf" srcId="{9368B4CD-DC6B-2F4C-AA64-BFE12BE741DC}" destId="{531CD88A-249F-704A-B93B-91E227655D7C}" srcOrd="5" destOrd="0" presId="urn:microsoft.com/office/officeart/2005/8/layout/vList5"/>
    <dgm:cxn modelId="{85149599-B5F9-8A40-A923-A90422733E45}" type="presParOf" srcId="{9368B4CD-DC6B-2F4C-AA64-BFE12BE741DC}" destId="{55905AC6-F36F-0C41-A625-40CD7F71EEF0}" srcOrd="6" destOrd="0" presId="urn:microsoft.com/office/officeart/2005/8/layout/vList5"/>
    <dgm:cxn modelId="{E2B57CDB-6E7C-B64D-805A-8A30832A5CB8}" type="presParOf" srcId="{55905AC6-F36F-0C41-A625-40CD7F71EEF0}" destId="{373EA56B-914F-3845-86CE-F2C8E9877B4E}" srcOrd="0" destOrd="0" presId="urn:microsoft.com/office/officeart/2005/8/layout/vList5"/>
    <dgm:cxn modelId="{3797B11B-460A-384E-BF88-CBFE48706FFC}" type="presParOf" srcId="{9368B4CD-DC6B-2F4C-AA64-BFE12BE741DC}" destId="{AF4841FB-F4C6-B748-9DC0-7B026C07DD90}" srcOrd="7" destOrd="0" presId="urn:microsoft.com/office/officeart/2005/8/layout/vList5"/>
    <dgm:cxn modelId="{3EF8C521-6DC9-8C4F-A196-8E1282DA9111}" type="presParOf" srcId="{9368B4CD-DC6B-2F4C-AA64-BFE12BE741DC}" destId="{49A450B0-5400-1C42-AF5B-5BBC4A19CA97}" srcOrd="8" destOrd="0" presId="urn:microsoft.com/office/officeart/2005/8/layout/vList5"/>
    <dgm:cxn modelId="{31DB29A4-5AA7-9042-946A-42315BA7D4E4}" type="presParOf" srcId="{49A450B0-5400-1C42-AF5B-5BBC4A19CA97}" destId="{6CE6F2F4-9462-1446-87CF-8EF1E799097D}"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F2BA2B-0758-E44A-A421-EAFDEE47B4E1}">
      <dsp:nvSpPr>
        <dsp:cNvPr id="0" name=""/>
        <dsp:cNvSpPr/>
      </dsp:nvSpPr>
      <dsp:spPr>
        <a:xfrm>
          <a:off x="1064434" y="172"/>
          <a:ext cx="5209908"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These are actually one thing</a:t>
          </a:r>
        </a:p>
      </dsp:txBody>
      <dsp:txXfrm>
        <a:off x="1089871" y="25609"/>
        <a:ext cx="5159034" cy="470202"/>
      </dsp:txXfrm>
    </dsp:sp>
    <dsp:sp modelId="{FC717B6B-7E4B-064B-A4A8-4BC543332D78}">
      <dsp:nvSpPr>
        <dsp:cNvPr id="0" name=""/>
        <dsp:cNvSpPr/>
      </dsp:nvSpPr>
      <dsp:spPr>
        <a:xfrm>
          <a:off x="1064434" y="547303"/>
          <a:ext cx="5224168"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NGAP &lt;- “Next Generation Application Protocol”</a:t>
          </a:r>
        </a:p>
      </dsp:txBody>
      <dsp:txXfrm>
        <a:off x="1089871" y="572740"/>
        <a:ext cx="5173294" cy="470202"/>
      </dsp:txXfrm>
    </dsp:sp>
    <dsp:sp modelId="{EF983A2B-1D71-DA4C-92E4-D6C23AB9957E}">
      <dsp:nvSpPr>
        <dsp:cNvPr id="0" name=""/>
        <dsp:cNvSpPr/>
      </dsp:nvSpPr>
      <dsp:spPr>
        <a:xfrm>
          <a:off x="1064434" y="1094434"/>
          <a:ext cx="528513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SCTP Port 38412 and Payload Protocol 60</a:t>
          </a:r>
        </a:p>
      </dsp:txBody>
      <dsp:txXfrm>
        <a:off x="1089871" y="1119871"/>
        <a:ext cx="5234262" cy="470202"/>
      </dsp:txXfrm>
    </dsp:sp>
    <dsp:sp modelId="{0B2A3F45-78F2-564D-9A12-C1BBEE3C34CF}">
      <dsp:nvSpPr>
        <dsp:cNvPr id="0" name=""/>
        <dsp:cNvSpPr/>
      </dsp:nvSpPr>
      <dsp:spPr>
        <a:xfrm>
          <a:off x="1064434" y="1641565"/>
          <a:ext cx="5315620"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a:t>ASN.1/BER encoded information</a:t>
          </a:r>
        </a:p>
      </dsp:txBody>
      <dsp:txXfrm>
        <a:off x="1089871" y="1667002"/>
        <a:ext cx="5264746" cy="470202"/>
      </dsp:txXfrm>
    </dsp:sp>
    <dsp:sp modelId="{373EA56B-914F-3845-86CE-F2C8E9877B4E}">
      <dsp:nvSpPr>
        <dsp:cNvPr id="0" name=""/>
        <dsp:cNvSpPr/>
      </dsp:nvSpPr>
      <dsp:spPr>
        <a:xfrm>
          <a:off x="1064434" y="2188695"/>
          <a:ext cx="5301629"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Some data sent directly by UE, pass thru from tower</a:t>
          </a:r>
        </a:p>
      </dsp:txBody>
      <dsp:txXfrm>
        <a:off x="1089871" y="2214132"/>
        <a:ext cx="5250755" cy="470202"/>
      </dsp:txXfrm>
    </dsp:sp>
    <dsp:sp modelId="{6CE6F2F4-9462-1446-87CF-8EF1E799097D}">
      <dsp:nvSpPr>
        <dsp:cNvPr id="0" name=""/>
        <dsp:cNvSpPr/>
      </dsp:nvSpPr>
      <dsp:spPr>
        <a:xfrm>
          <a:off x="1064434" y="2735826"/>
          <a:ext cx="5301629"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Used for AAA of phone authorizing to network</a:t>
          </a:r>
        </a:p>
      </dsp:txBody>
      <dsp:txXfrm>
        <a:off x="1089871" y="2761263"/>
        <a:ext cx="5250755" cy="470202"/>
      </dsp:txXfrm>
    </dsp:sp>
    <dsp:sp modelId="{46BD69EC-8DA1-4341-A557-5B78B46C71B2}">
      <dsp:nvSpPr>
        <dsp:cNvPr id="0" name=""/>
        <dsp:cNvSpPr/>
      </dsp:nvSpPr>
      <dsp:spPr>
        <a:xfrm>
          <a:off x="1064434" y="3282957"/>
          <a:ext cx="5329665"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UE + RAN = Phone + Tower</a:t>
          </a:r>
        </a:p>
      </dsp:txBody>
      <dsp:txXfrm>
        <a:off x="1089871" y="3308394"/>
        <a:ext cx="5278791" cy="470202"/>
      </dsp:txXfrm>
    </dsp:sp>
    <dsp:sp modelId="{31BABFBD-7557-FF48-BE53-9E5A2DFE0807}">
      <dsp:nvSpPr>
        <dsp:cNvPr id="0" name=""/>
        <dsp:cNvSpPr/>
      </dsp:nvSpPr>
      <dsp:spPr>
        <a:xfrm>
          <a:off x="1064434" y="3830088"/>
          <a:ext cx="5344893"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AMF= Access and Mobility Management Function </a:t>
          </a:r>
        </a:p>
      </dsp:txBody>
      <dsp:txXfrm>
        <a:off x="1089871" y="3855525"/>
        <a:ext cx="5294019" cy="470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17B6B-7E4B-064B-A4A8-4BC543332D78}">
      <dsp:nvSpPr>
        <dsp:cNvPr id="0" name=""/>
        <dsp:cNvSpPr/>
      </dsp:nvSpPr>
      <dsp:spPr>
        <a:xfrm>
          <a:off x="1072048" y="172"/>
          <a:ext cx="524348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Kubernetes service mesh like (ideally – normally called a bus)</a:t>
          </a:r>
        </a:p>
      </dsp:txBody>
      <dsp:txXfrm>
        <a:off x="1097485" y="25609"/>
        <a:ext cx="5192612" cy="470202"/>
      </dsp:txXfrm>
    </dsp:sp>
    <dsp:sp modelId="{EF983A2B-1D71-DA4C-92E4-D6C23AB9957E}">
      <dsp:nvSpPr>
        <dsp:cNvPr id="0" name=""/>
        <dsp:cNvSpPr/>
      </dsp:nvSpPr>
      <dsp:spPr>
        <a:xfrm>
          <a:off x="1072048" y="547303"/>
          <a:ext cx="5285136"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HTTP/2</a:t>
          </a:r>
        </a:p>
      </dsp:txBody>
      <dsp:txXfrm>
        <a:off x="1097485" y="572740"/>
        <a:ext cx="5234262" cy="470202"/>
      </dsp:txXfrm>
    </dsp:sp>
    <dsp:sp modelId="{0B2A3F45-78F2-564D-9A12-C1BBEE3C34CF}">
      <dsp:nvSpPr>
        <dsp:cNvPr id="0" name=""/>
        <dsp:cNvSpPr/>
      </dsp:nvSpPr>
      <dsp:spPr>
        <a:xfrm>
          <a:off x="1072048" y="1094434"/>
          <a:ext cx="5315620"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Most modern innovation in 5G core</a:t>
          </a:r>
        </a:p>
      </dsp:txBody>
      <dsp:txXfrm>
        <a:off x="1097485" y="1119871"/>
        <a:ext cx="5264746" cy="470202"/>
      </dsp:txXfrm>
    </dsp:sp>
    <dsp:sp modelId="{373EA56B-914F-3845-86CE-F2C8E9877B4E}">
      <dsp:nvSpPr>
        <dsp:cNvPr id="0" name=""/>
        <dsp:cNvSpPr/>
      </dsp:nvSpPr>
      <dsp:spPr>
        <a:xfrm>
          <a:off x="1072048" y="1641565"/>
          <a:ext cx="5301629"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All of these functions in LTE were handled by a database and diameter</a:t>
          </a:r>
        </a:p>
      </dsp:txBody>
      <dsp:txXfrm>
        <a:off x="1097485" y="1667002"/>
        <a:ext cx="5250755" cy="470202"/>
      </dsp:txXfrm>
    </dsp:sp>
    <dsp:sp modelId="{6CE6F2F4-9462-1446-87CF-8EF1E799097D}">
      <dsp:nvSpPr>
        <dsp:cNvPr id="0" name=""/>
        <dsp:cNvSpPr/>
      </dsp:nvSpPr>
      <dsp:spPr>
        <a:xfrm>
          <a:off x="1072048" y="2188695"/>
          <a:ext cx="5301629"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a:t>Designed to handle phone access and functions</a:t>
          </a:r>
          <a:endParaRPr lang="en-US" sz="1400" kern="1200" dirty="0"/>
        </a:p>
      </dsp:txBody>
      <dsp:txXfrm>
        <a:off x="1097485" y="2214132"/>
        <a:ext cx="5250755" cy="470202"/>
      </dsp:txXfrm>
    </dsp:sp>
    <dsp:sp modelId="{46BD69EC-8DA1-4341-A557-5B78B46C71B2}">
      <dsp:nvSpPr>
        <dsp:cNvPr id="0" name=""/>
        <dsp:cNvSpPr/>
      </dsp:nvSpPr>
      <dsp:spPr>
        <a:xfrm>
          <a:off x="1072048" y="2735826"/>
          <a:ext cx="5329665"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connects core networking functions to cloud based stuff</a:t>
          </a:r>
        </a:p>
      </dsp:txBody>
      <dsp:txXfrm>
        <a:off x="1097485" y="2761263"/>
        <a:ext cx="5278791" cy="470202"/>
      </dsp:txXfrm>
    </dsp:sp>
    <dsp:sp modelId="{E31D977B-9D3D-AC43-9E82-E44F957E9F04}">
      <dsp:nvSpPr>
        <dsp:cNvPr id="0" name=""/>
        <dsp:cNvSpPr/>
      </dsp:nvSpPr>
      <dsp:spPr>
        <a:xfrm>
          <a:off x="1072048" y="3282957"/>
          <a:ext cx="5326275"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AMF = Access and Mobility Management Function</a:t>
          </a:r>
        </a:p>
      </dsp:txBody>
      <dsp:txXfrm>
        <a:off x="1097485" y="3308394"/>
        <a:ext cx="5275401" cy="470202"/>
      </dsp:txXfrm>
    </dsp:sp>
    <dsp:sp modelId="{5F96ADFE-7662-D342-B8D3-57D681FB308D}">
      <dsp:nvSpPr>
        <dsp:cNvPr id="0" name=""/>
        <dsp:cNvSpPr/>
      </dsp:nvSpPr>
      <dsp:spPr>
        <a:xfrm>
          <a:off x="1072048" y="3830088"/>
          <a:ext cx="5312714" cy="52107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SMF = Session Management Function</a:t>
          </a:r>
        </a:p>
      </dsp:txBody>
      <dsp:txXfrm>
        <a:off x="1097485" y="3855525"/>
        <a:ext cx="5261840" cy="470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717B6B-7E4B-064B-A4A8-4BC543332D78}">
      <dsp:nvSpPr>
        <dsp:cNvPr id="0" name=""/>
        <dsp:cNvSpPr/>
      </dsp:nvSpPr>
      <dsp:spPr>
        <a:xfrm>
          <a:off x="1110364" y="1569"/>
          <a:ext cx="5375675" cy="686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N4: PFCP – aka “IKE” for us network nerds</a:t>
          </a:r>
        </a:p>
        <a:p>
          <a:pPr marL="0" lvl="0" indent="0" algn="ctr" defTabSz="666750">
            <a:lnSpc>
              <a:spcPct val="90000"/>
            </a:lnSpc>
            <a:spcBef>
              <a:spcPct val="0"/>
            </a:spcBef>
            <a:spcAft>
              <a:spcPct val="35000"/>
            </a:spcAft>
            <a:buNone/>
          </a:pPr>
          <a:r>
            <a:rPr lang="en-US" sz="1500" kern="1200" dirty="0"/>
            <a:t>Precursor was called GTP-C </a:t>
          </a:r>
        </a:p>
      </dsp:txBody>
      <dsp:txXfrm>
        <a:off x="1143869" y="35074"/>
        <a:ext cx="5308665" cy="619341"/>
      </dsp:txXfrm>
    </dsp:sp>
    <dsp:sp modelId="{EF983A2B-1D71-DA4C-92E4-D6C23AB9957E}">
      <dsp:nvSpPr>
        <dsp:cNvPr id="0" name=""/>
        <dsp:cNvSpPr/>
      </dsp:nvSpPr>
      <dsp:spPr>
        <a:xfrm>
          <a:off x="1110364" y="722238"/>
          <a:ext cx="5438411" cy="686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N3/N6: GTP-U</a:t>
          </a:r>
        </a:p>
        <a:p>
          <a:pPr marL="0" lvl="0" indent="0" algn="ctr" defTabSz="666750">
            <a:lnSpc>
              <a:spcPct val="90000"/>
            </a:lnSpc>
            <a:spcBef>
              <a:spcPct val="0"/>
            </a:spcBef>
            <a:spcAft>
              <a:spcPct val="35000"/>
            </a:spcAft>
            <a:buNone/>
          </a:pPr>
          <a:r>
            <a:rPr lang="en-US" sz="1500" kern="1200" dirty="0"/>
            <a:t>Like </a:t>
          </a:r>
          <a:r>
            <a:rPr lang="en-US" sz="1500" kern="1200" dirty="0" err="1"/>
            <a:t>IPSec</a:t>
          </a:r>
          <a:r>
            <a:rPr lang="en-US" sz="1500" kern="1200" dirty="0"/>
            <a:t> except no encryption</a:t>
          </a:r>
        </a:p>
      </dsp:txBody>
      <dsp:txXfrm>
        <a:off x="1143869" y="755743"/>
        <a:ext cx="5371401" cy="619341"/>
      </dsp:txXfrm>
    </dsp:sp>
    <dsp:sp modelId="{0B2A3F45-78F2-564D-9A12-C1BBEE3C34CF}">
      <dsp:nvSpPr>
        <dsp:cNvPr id="0" name=""/>
        <dsp:cNvSpPr/>
      </dsp:nvSpPr>
      <dsp:spPr>
        <a:xfrm>
          <a:off x="1110364" y="1442907"/>
          <a:ext cx="5469779" cy="686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This is how user plane traffic finally makes it to the internet</a:t>
          </a:r>
        </a:p>
      </dsp:txBody>
      <dsp:txXfrm>
        <a:off x="1143869" y="1476412"/>
        <a:ext cx="5402769" cy="619341"/>
      </dsp:txXfrm>
    </dsp:sp>
    <dsp:sp modelId="{373EA56B-914F-3845-86CE-F2C8E9877B4E}">
      <dsp:nvSpPr>
        <dsp:cNvPr id="0" name=""/>
        <dsp:cNvSpPr/>
      </dsp:nvSpPr>
      <dsp:spPr>
        <a:xfrm>
          <a:off x="1110364" y="2163576"/>
          <a:ext cx="5455382" cy="686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At least PFCP and GTP-U are easily </a:t>
          </a:r>
          <a:r>
            <a:rPr lang="en-US" sz="1500" kern="1200" dirty="0" err="1"/>
            <a:t>parseable</a:t>
          </a:r>
          <a:r>
            <a:rPr lang="en-US" sz="1500" kern="1200" dirty="0"/>
            <a:t> </a:t>
          </a:r>
          <a:r>
            <a:rPr lang="en-US" sz="1500" kern="1200" dirty="0" err="1"/>
            <a:t>protols</a:t>
          </a:r>
          <a:endParaRPr lang="en-US" sz="1500" kern="1200" dirty="0"/>
        </a:p>
      </dsp:txBody>
      <dsp:txXfrm>
        <a:off x="1143869" y="2197081"/>
        <a:ext cx="5388372" cy="619341"/>
      </dsp:txXfrm>
    </dsp:sp>
    <dsp:sp modelId="{6CE6F2F4-9462-1446-87CF-8EF1E799097D}">
      <dsp:nvSpPr>
        <dsp:cNvPr id="0" name=""/>
        <dsp:cNvSpPr/>
      </dsp:nvSpPr>
      <dsp:spPr>
        <a:xfrm>
          <a:off x="1110364" y="2884245"/>
          <a:ext cx="5455382" cy="6863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Both PFCP and GTP-U support a “ping” like request</a:t>
          </a:r>
        </a:p>
      </dsp:txBody>
      <dsp:txXfrm>
        <a:off x="1143869" y="2917750"/>
        <a:ext cx="5388372" cy="61934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5B158-F493-F142-841D-FF2B5AF2CAF9}" type="datetimeFigureOut">
              <a:rPr lang="en-US" smtClean="0"/>
              <a:t>9/16/21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E5B1B5-6693-034C-BC94-BF19AC0CBAC1}" type="slidenum">
              <a:rPr lang="en-US" smtClean="0"/>
              <a:t>‹#›</a:t>
            </a:fld>
            <a:endParaRPr lang="en-US"/>
          </a:p>
        </p:txBody>
      </p:sp>
    </p:spTree>
    <p:extLst>
      <p:ext uri="{BB962C8B-B14F-4D97-AF65-F5344CB8AC3E}">
        <p14:creationId xmlns:p14="http://schemas.microsoft.com/office/powerpoint/2010/main" val="3128308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Tonight will be a talk that rambles between a complaining about people, pointless barriers, reading lots of documentation, and finding those little nuggets of information that point out large problems with things. I will guide you through understanding a large part of the complexities of mobile networks, how they work, how they are setup, and why there are lots and lots of skeletons most likely hidden in those walls.</a:t>
            </a:r>
          </a:p>
          <a:p>
            <a:endParaRPr lang="en-US" dirty="0"/>
          </a:p>
          <a:p>
            <a:r>
              <a:rPr lang="en-US" dirty="0"/>
              <a:t>I’m not going to spend much time on “how to hack” LTE or 5G, since after I point where the attack surfaces are, you’ll have plenty of time to find your own stuff out there to hack to and irritate.</a:t>
            </a:r>
          </a:p>
        </p:txBody>
      </p:sp>
      <p:sp>
        <p:nvSpPr>
          <p:cNvPr id="4" name="Slide Number Placeholder 3"/>
          <p:cNvSpPr>
            <a:spLocks noGrp="1"/>
          </p:cNvSpPr>
          <p:nvPr>
            <p:ph type="sldNum" sz="quarter" idx="5"/>
          </p:nvPr>
        </p:nvSpPr>
        <p:spPr/>
        <p:txBody>
          <a:bodyPr/>
          <a:lstStyle/>
          <a:p>
            <a:fld id="{E7E5B1B5-6693-034C-BC94-BF19AC0CBAC1}" type="slidenum">
              <a:rPr lang="en-US" smtClean="0"/>
              <a:t>2</a:t>
            </a:fld>
            <a:endParaRPr lang="en-US"/>
          </a:p>
        </p:txBody>
      </p:sp>
    </p:spTree>
    <p:extLst>
      <p:ext uri="{BB962C8B-B14F-4D97-AF65-F5344CB8AC3E}">
        <p14:creationId xmlns:p14="http://schemas.microsoft.com/office/powerpoint/2010/main" val="473823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guiding light throughout this presentation will be the following sage </a:t>
            </a:r>
            <a:r>
              <a:rPr lang="en-US" dirty="0" err="1"/>
              <a:t>advce</a:t>
            </a:r>
            <a:r>
              <a:rPr lang="en-US" dirty="0"/>
              <a:t>: If you are lost, confused, and wondering what the hell all this is about, blame the French.</a:t>
            </a:r>
          </a:p>
          <a:p>
            <a:endParaRPr lang="en-US" dirty="0"/>
          </a:p>
          <a:p>
            <a:r>
              <a:rPr lang="en-US" dirty="0"/>
              <a:t>3GPP – 3</a:t>
            </a:r>
            <a:r>
              <a:rPr lang="en-US" baseline="30000" dirty="0"/>
              <a:t>rd</a:t>
            </a:r>
            <a:r>
              <a:rPr lang="en-US" dirty="0"/>
              <a:t> Generation Partnership Project</a:t>
            </a:r>
          </a:p>
          <a:p>
            <a:r>
              <a:rPr lang="en-US" dirty="0"/>
              <a:t>Founded by ETSI (European Telecommunications Standards Institute )</a:t>
            </a:r>
          </a:p>
          <a:p>
            <a:r>
              <a:rPr lang="en-US" dirty="0"/>
              <a:t>All of this is code for “French people and some other Europeans”</a:t>
            </a:r>
          </a:p>
          <a:p>
            <a:endParaRPr lang="en-US" dirty="0"/>
          </a:p>
          <a:p>
            <a:r>
              <a:rPr lang="en-US" dirty="0"/>
              <a:t>If you start hearing me use a bunch of acronyms, just make the words into things themselves and don’t worry about the acronyms because NO ONE knows what they are.</a:t>
            </a:r>
          </a:p>
          <a:p>
            <a:endParaRPr lang="en-US" dirty="0"/>
          </a:p>
          <a:p>
            <a:r>
              <a:rPr lang="en-US" dirty="0"/>
              <a:t>For instance, you’ll hear about GTP</a:t>
            </a:r>
          </a:p>
          <a:p>
            <a:r>
              <a:rPr lang="en-US" dirty="0"/>
              <a:t>GTP is GPRS Tunneling Protocol</a:t>
            </a:r>
          </a:p>
          <a:p>
            <a:r>
              <a:rPr lang="en-US" dirty="0"/>
              <a:t>GPRS means</a:t>
            </a:r>
          </a:p>
          <a:p>
            <a:r>
              <a:rPr lang="en-US" dirty="0"/>
              <a:t>General Packet Radio Service</a:t>
            </a:r>
          </a:p>
          <a:p>
            <a:r>
              <a:rPr lang="en-US" dirty="0"/>
              <a:t>So GTP is really General packet Radio Service Tunneling Protocol, or GPRSTP. This is just one, common, well known example. Don’t try to keep up it isn’t worth it.</a:t>
            </a:r>
          </a:p>
          <a:p>
            <a:endParaRPr lang="en-US" dirty="0"/>
          </a:p>
          <a:p>
            <a:r>
              <a:rPr lang="en-US" dirty="0"/>
              <a:t>https://</a:t>
            </a:r>
            <a:r>
              <a:rPr lang="en-US" dirty="0" err="1"/>
              <a:t>www.qualcomm.com</a:t>
            </a:r>
            <a:r>
              <a:rPr lang="en-US" dirty="0"/>
              <a:t>/news/</a:t>
            </a:r>
            <a:r>
              <a:rPr lang="en-US" dirty="0" err="1"/>
              <a:t>onq</a:t>
            </a:r>
            <a:r>
              <a:rPr lang="en-US" dirty="0"/>
              <a:t>/2017/08/02/understanding-3gpp-starting-basics</a:t>
            </a:r>
          </a:p>
          <a:p>
            <a:endParaRPr lang="en-US" dirty="0"/>
          </a:p>
        </p:txBody>
      </p:sp>
      <p:sp>
        <p:nvSpPr>
          <p:cNvPr id="4" name="Slide Number Placeholder 3"/>
          <p:cNvSpPr>
            <a:spLocks noGrp="1"/>
          </p:cNvSpPr>
          <p:nvPr>
            <p:ph type="sldNum" sz="quarter" idx="5"/>
          </p:nvPr>
        </p:nvSpPr>
        <p:spPr/>
        <p:txBody>
          <a:bodyPr/>
          <a:lstStyle/>
          <a:p>
            <a:fld id="{E7E5B1B5-6693-034C-BC94-BF19AC0CBAC1}" type="slidenum">
              <a:rPr lang="en-US" smtClean="0"/>
              <a:t>3</a:t>
            </a:fld>
            <a:endParaRPr lang="en-US"/>
          </a:p>
        </p:txBody>
      </p:sp>
    </p:spTree>
    <p:extLst>
      <p:ext uri="{BB962C8B-B14F-4D97-AF65-F5344CB8AC3E}">
        <p14:creationId xmlns:p14="http://schemas.microsoft.com/office/powerpoint/2010/main" val="162966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have a common diagram of how most people think the internet works. You know, I know, most of us here know, there’s more going on in there than just this</a:t>
            </a:r>
          </a:p>
        </p:txBody>
      </p:sp>
      <p:sp>
        <p:nvSpPr>
          <p:cNvPr id="4" name="Slide Number Placeholder 3"/>
          <p:cNvSpPr>
            <a:spLocks noGrp="1"/>
          </p:cNvSpPr>
          <p:nvPr>
            <p:ph type="sldNum" sz="quarter" idx="5"/>
          </p:nvPr>
        </p:nvSpPr>
        <p:spPr/>
        <p:txBody>
          <a:bodyPr/>
          <a:lstStyle/>
          <a:p>
            <a:fld id="{E7E5B1B5-6693-034C-BC94-BF19AC0CBAC1}" type="slidenum">
              <a:rPr lang="en-US" smtClean="0"/>
              <a:t>5</a:t>
            </a:fld>
            <a:endParaRPr lang="en-US"/>
          </a:p>
        </p:txBody>
      </p:sp>
    </p:spTree>
    <p:extLst>
      <p:ext uri="{BB962C8B-B14F-4D97-AF65-F5344CB8AC3E}">
        <p14:creationId xmlns:p14="http://schemas.microsoft.com/office/powerpoint/2010/main" val="89082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I replace the </a:t>
            </a:r>
            <a:r>
              <a:rPr lang="en-US" dirty="0" err="1"/>
              <a:t>WiFi</a:t>
            </a:r>
            <a:r>
              <a:rPr lang="en-US" dirty="0"/>
              <a:t> router/cable modem with a cellphone tower, how comfortable do you become with understanding how your internet connection works? Are you sure you know how your phone actually works, what it does? How confident are you about the communication protocols and connection setup works?</a:t>
            </a:r>
          </a:p>
        </p:txBody>
      </p:sp>
      <p:sp>
        <p:nvSpPr>
          <p:cNvPr id="4" name="Slide Number Placeholder 3"/>
          <p:cNvSpPr>
            <a:spLocks noGrp="1"/>
          </p:cNvSpPr>
          <p:nvPr>
            <p:ph type="sldNum" sz="quarter" idx="5"/>
          </p:nvPr>
        </p:nvSpPr>
        <p:spPr/>
        <p:txBody>
          <a:bodyPr/>
          <a:lstStyle/>
          <a:p>
            <a:fld id="{E7E5B1B5-6693-034C-BC94-BF19AC0CBAC1}" type="slidenum">
              <a:rPr lang="en-US" smtClean="0"/>
              <a:t>6</a:t>
            </a:fld>
            <a:endParaRPr lang="en-US"/>
          </a:p>
        </p:txBody>
      </p:sp>
    </p:spTree>
    <p:extLst>
      <p:ext uri="{BB962C8B-B14F-4D97-AF65-F5344CB8AC3E}">
        <p14:creationId xmlns:p14="http://schemas.microsoft.com/office/powerpoint/2010/main" val="185149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COMPLICATED</a:t>
            </a:r>
          </a:p>
          <a:p>
            <a:endParaRPr lang="en-US" dirty="0"/>
          </a:p>
          <a:p>
            <a:r>
              <a:rPr lang="en-US" dirty="0"/>
              <a:t>LTE here, or even 5G, can look ridiculously scary, especially when you start throwing in all the legacy items that are required for backwards compatibility. In here you can see roaming, 2g and 3g support, even </a:t>
            </a:r>
            <a:r>
              <a:rPr lang="en-US" dirty="0" err="1"/>
              <a:t>femto</a:t>
            </a:r>
            <a:r>
              <a:rPr lang="en-US" dirty="0"/>
              <a:t> cell support and concepts.</a:t>
            </a:r>
          </a:p>
        </p:txBody>
      </p:sp>
      <p:sp>
        <p:nvSpPr>
          <p:cNvPr id="4" name="Slide Number Placeholder 3"/>
          <p:cNvSpPr>
            <a:spLocks noGrp="1"/>
          </p:cNvSpPr>
          <p:nvPr>
            <p:ph type="sldNum" sz="quarter" idx="5"/>
          </p:nvPr>
        </p:nvSpPr>
        <p:spPr/>
        <p:txBody>
          <a:bodyPr/>
          <a:lstStyle/>
          <a:p>
            <a:fld id="{E7E5B1B5-6693-034C-BC94-BF19AC0CBAC1}" type="slidenum">
              <a:rPr lang="en-US" smtClean="0"/>
              <a:t>7</a:t>
            </a:fld>
            <a:endParaRPr lang="en-US"/>
          </a:p>
        </p:txBody>
      </p:sp>
    </p:spTree>
    <p:extLst>
      <p:ext uri="{BB962C8B-B14F-4D97-AF65-F5344CB8AC3E}">
        <p14:creationId xmlns:p14="http://schemas.microsoft.com/office/powerpoint/2010/main" val="2954149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if I showed you a big scary diagram of say, a legacy network for an enterprise, nothing here would really scare you. So what is the big difference? I would say it’s mostly just acronyms and a lack of understanding of a few basic elements. So let’s demystify this stuff here.</a:t>
            </a:r>
          </a:p>
          <a:p>
            <a:endParaRPr lang="en-US" dirty="0"/>
          </a:p>
        </p:txBody>
      </p:sp>
      <p:sp>
        <p:nvSpPr>
          <p:cNvPr id="4" name="Slide Number Placeholder 3"/>
          <p:cNvSpPr>
            <a:spLocks noGrp="1"/>
          </p:cNvSpPr>
          <p:nvPr>
            <p:ph type="sldNum" sz="quarter" idx="5"/>
          </p:nvPr>
        </p:nvSpPr>
        <p:spPr/>
        <p:txBody>
          <a:bodyPr/>
          <a:lstStyle/>
          <a:p>
            <a:fld id="{E7E5B1B5-6693-034C-BC94-BF19AC0CBAC1}" type="slidenum">
              <a:rPr lang="en-US" smtClean="0"/>
              <a:t>8</a:t>
            </a:fld>
            <a:endParaRPr lang="en-US"/>
          </a:p>
        </p:txBody>
      </p:sp>
    </p:spTree>
    <p:extLst>
      <p:ext uri="{BB962C8B-B14F-4D97-AF65-F5344CB8AC3E}">
        <p14:creationId xmlns:p14="http://schemas.microsoft.com/office/powerpoint/2010/main" val="137792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9657-4905-CB40-A691-2AA0D04840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860FC8-ABED-564B-A5E8-118F400FB2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678FE-816C-7842-8F92-0DB6B9734A80}"/>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8E35CFE3-55B6-7944-BA2E-C444EF20A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FF1FB-E003-A148-A87C-4D8D8094F83C}"/>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2064655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808F-1A0D-DA4D-AC1A-50CDFAD28D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C35ECF-6BD0-D040-998D-D25B7A309F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E15B8A-1A64-574A-84E8-D4747DF21F0B}"/>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7095B0F6-AE84-2C4F-A362-7798DBE97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8F059-6C58-9349-A6FA-899A8C694432}"/>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1236684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3DF662-5CAE-BC41-95A3-3ABF75A7A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B3906C-8E3A-1F4E-8925-FFF82C38FD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3DF6F3-5659-8F47-ACBF-E01699715B2E}"/>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2E4E4BC1-9D22-7D40-93DE-F72E9D7D8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D2EBB5-B439-7F4D-839F-DBA3702B8524}"/>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75330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32415-0C10-D34B-86B6-CCDFBFA3F7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73BBA2-A55D-B143-8A6E-10DC29D7D2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1A74BE-7F36-C04F-9613-5E527C05B59F}"/>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AD72DE47-62B2-0849-84BF-22B7F0DD0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089A9A-914E-754D-8F75-39582BB33D97}"/>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1438130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B44F-497B-6842-9F36-AF52F39E9B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CDC6B4-22CD-0145-B33B-AE25CBA68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2B1C60-5670-524B-913D-5EBF306B5C9B}"/>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88C413FC-9E93-9B49-9B3E-1661176C2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A6ADA8-896A-5B45-9147-D3736482AF53}"/>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3028971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D8F60-3ECF-4B42-A846-42859D1FEF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7C11AD-5DF4-4645-8743-0BFB3E9C2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02626F-E0A0-CD4E-843A-24FBC345FA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64912A-D374-AA48-8768-400A991419FF}"/>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6" name="Footer Placeholder 5">
            <a:extLst>
              <a:ext uri="{FF2B5EF4-FFF2-40B4-BE49-F238E27FC236}">
                <a16:creationId xmlns:a16="http://schemas.microsoft.com/office/drawing/2014/main" id="{37CB524B-8342-474E-8FE6-5F5757A4D7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ABADA6-820C-B24C-95D6-1B5AF25B296B}"/>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1038998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F713-D920-2345-B36C-10CC593D7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91608-AA80-E14A-84BD-35AB0736E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FE8004-407A-E445-9DBC-938C542F1C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9FC376-E973-FA42-8861-94CDDCCA02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06B537-318D-9346-926A-F60F319FE9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3A0428-5C95-F840-981E-3DD5A5861550}"/>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8" name="Footer Placeholder 7">
            <a:extLst>
              <a:ext uri="{FF2B5EF4-FFF2-40B4-BE49-F238E27FC236}">
                <a16:creationId xmlns:a16="http://schemas.microsoft.com/office/drawing/2014/main" id="{580D42AC-62E7-BF4D-9BF7-323FFA5A16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5E491D-EEFE-0D45-A052-26842A2D3A9A}"/>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2745812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0C6A0-0748-2A4B-8CB1-FC5828C513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3EE26C-2EC2-8B49-96F4-B752973B932B}"/>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4" name="Footer Placeholder 3">
            <a:extLst>
              <a:ext uri="{FF2B5EF4-FFF2-40B4-BE49-F238E27FC236}">
                <a16:creationId xmlns:a16="http://schemas.microsoft.com/office/drawing/2014/main" id="{32F9CB6E-21F0-004B-95D7-4A08A6A408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DA7350-C304-7642-841B-AD3B2CC7518B}"/>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1073590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5E184-D634-E644-A1E6-B0276466CB65}"/>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3" name="Footer Placeholder 2">
            <a:extLst>
              <a:ext uri="{FF2B5EF4-FFF2-40B4-BE49-F238E27FC236}">
                <a16:creationId xmlns:a16="http://schemas.microsoft.com/office/drawing/2014/main" id="{774CB59A-C8FF-564A-B7CA-AA2FB48594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51993A-B8F9-1E4E-9D51-D04AF132236B}"/>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194171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5A684-E22E-D343-8093-697A9232A9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B58FE7-96AC-084B-AB1B-5587DED67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26D95A-5BB7-9149-A82D-84E015D9F7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FF00E8-948A-D04C-93A9-43F3A6909660}"/>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6" name="Footer Placeholder 5">
            <a:extLst>
              <a:ext uri="{FF2B5EF4-FFF2-40B4-BE49-F238E27FC236}">
                <a16:creationId xmlns:a16="http://schemas.microsoft.com/office/drawing/2014/main" id="{A9B4A6E0-36F5-0647-94C2-99C366E16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53BB4C-6F7C-C640-9048-32FB8BC59162}"/>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2905166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0DCB-9093-8A48-B9AF-9B6F25A30D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4E666-8953-2E44-92EE-707480BFA3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26CF6A-5DC7-EB4E-8DA2-2FEDC7E5E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5020B3-DF93-5A41-8299-36093BF7A14E}"/>
              </a:ext>
            </a:extLst>
          </p:cNvPr>
          <p:cNvSpPr>
            <a:spLocks noGrp="1"/>
          </p:cNvSpPr>
          <p:nvPr>
            <p:ph type="dt" sz="half" idx="10"/>
          </p:nvPr>
        </p:nvSpPr>
        <p:spPr/>
        <p:txBody>
          <a:bodyPr/>
          <a:lstStyle/>
          <a:p>
            <a:fld id="{68DE1C76-84F6-5343-8AE3-603ED6A73953}" type="datetimeFigureOut">
              <a:rPr lang="en-US" smtClean="0"/>
              <a:t>9/16/21</a:t>
            </a:fld>
            <a:endParaRPr lang="en-US"/>
          </a:p>
        </p:txBody>
      </p:sp>
      <p:sp>
        <p:nvSpPr>
          <p:cNvPr id="6" name="Footer Placeholder 5">
            <a:extLst>
              <a:ext uri="{FF2B5EF4-FFF2-40B4-BE49-F238E27FC236}">
                <a16:creationId xmlns:a16="http://schemas.microsoft.com/office/drawing/2014/main" id="{4983232B-571D-0549-B99A-818BAD633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6B77C-8BC4-DD42-ACC7-F2C086FF3171}"/>
              </a:ext>
            </a:extLst>
          </p:cNvPr>
          <p:cNvSpPr>
            <a:spLocks noGrp="1"/>
          </p:cNvSpPr>
          <p:nvPr>
            <p:ph type="sldNum" sz="quarter" idx="12"/>
          </p:nvPr>
        </p:nvSpPr>
        <p:spPr/>
        <p:txBody>
          <a:bodyPr/>
          <a:lstStyle/>
          <a:p>
            <a:fld id="{4C280661-8C81-EC4E-8277-BD866EAA6753}" type="slidenum">
              <a:rPr lang="en-US" smtClean="0"/>
              <a:t>‹#›</a:t>
            </a:fld>
            <a:endParaRPr lang="en-US"/>
          </a:p>
        </p:txBody>
      </p:sp>
    </p:spTree>
    <p:extLst>
      <p:ext uri="{BB962C8B-B14F-4D97-AF65-F5344CB8AC3E}">
        <p14:creationId xmlns:p14="http://schemas.microsoft.com/office/powerpoint/2010/main" val="3201514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15DC80-E37A-5D4E-B78C-048135F6A3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0C801F-3341-B744-8C36-5C96E1B34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591537-8005-F440-AAE8-2BC55A2639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E1C76-84F6-5343-8AE3-603ED6A73953}" type="datetimeFigureOut">
              <a:rPr lang="en-US" smtClean="0"/>
              <a:t>9/16/21</a:t>
            </a:fld>
            <a:endParaRPr lang="en-US"/>
          </a:p>
        </p:txBody>
      </p:sp>
      <p:sp>
        <p:nvSpPr>
          <p:cNvPr id="5" name="Footer Placeholder 4">
            <a:extLst>
              <a:ext uri="{FF2B5EF4-FFF2-40B4-BE49-F238E27FC236}">
                <a16:creationId xmlns:a16="http://schemas.microsoft.com/office/drawing/2014/main" id="{1FAE9DD5-2AE3-2040-82BB-45F4052463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1360DA-249A-A543-84B6-841F8ACEBD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80661-8C81-EC4E-8277-BD866EAA6753}" type="slidenum">
              <a:rPr lang="en-US" smtClean="0"/>
              <a:t>‹#›</a:t>
            </a:fld>
            <a:endParaRPr lang="en-US"/>
          </a:p>
        </p:txBody>
      </p:sp>
    </p:spTree>
    <p:extLst>
      <p:ext uri="{BB962C8B-B14F-4D97-AF65-F5344CB8AC3E}">
        <p14:creationId xmlns:p14="http://schemas.microsoft.com/office/powerpoint/2010/main" val="951096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tiff"/><Relationship Id="rId4" Type="http://schemas.openxmlformats.org/officeDocument/2006/relationships/image" Target="../media/image11.png"/><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0.jpe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2.png"/><Relationship Id="rId7" Type="http://schemas.openxmlformats.org/officeDocument/2006/relationships/diagramQuickStyle" Target="../diagrams/quickStyle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3.jpeg"/><Relationship Id="rId9" Type="http://schemas.microsoft.com/office/2007/relationships/diagramDrawing" Target="../diagrams/drawing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obletrout/sctpsca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srsran/srsRA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pen5gs.org/" TargetMode="External"/><Relationship Id="rId2" Type="http://schemas.openxmlformats.org/officeDocument/2006/relationships/hyperlink" Target="https://magmacore.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simple.wikipedia.org/wiki/File:France_Flag_Map.sv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developingsolutions.com/" TargetMode="External"/><Relationship Id="rId2" Type="http://schemas.openxmlformats.org/officeDocument/2006/relationships/hyperlink" Target="https://www.youtube.com/watch?v=WjxK09jKYpo" TargetMode="External"/><Relationship Id="rId1" Type="http://schemas.openxmlformats.org/officeDocument/2006/relationships/slideLayout" Target="../slideLayouts/slideLayout4.xml"/><Relationship Id="rId4" Type="http://schemas.openxmlformats.org/officeDocument/2006/relationships/hyperlink" Target="https://www.3gpp.org/release18"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6EED36-BA3F-D44E-ACC3-55A1630DCC3F}"/>
              </a:ext>
            </a:extLst>
          </p:cNvPr>
          <p:cNvSpPr>
            <a:spLocks noGrp="1"/>
          </p:cNvSpPr>
          <p:nvPr>
            <p:ph type="ctrTitle"/>
          </p:nvPr>
        </p:nvSpPr>
        <p:spPr>
          <a:xfrm>
            <a:off x="296669" y="347133"/>
            <a:ext cx="8474797" cy="1968960"/>
          </a:xfrm>
        </p:spPr>
        <p:txBody>
          <a:bodyPr anchor="b">
            <a:normAutofit fontScale="90000"/>
          </a:bodyPr>
          <a:lstStyle/>
          <a:p>
            <a:pPr algn="l"/>
            <a:r>
              <a:rPr lang="en-US" sz="5400" dirty="0"/>
              <a:t>LTE and 5G:</a:t>
            </a:r>
            <a:br>
              <a:rPr lang="en-US" sz="5400" dirty="0"/>
            </a:br>
            <a:r>
              <a:rPr lang="en-US" sz="5400" dirty="0"/>
              <a:t>How the $4letterword Does it Work?</a:t>
            </a:r>
          </a:p>
        </p:txBody>
      </p:sp>
      <p:sp>
        <p:nvSpPr>
          <p:cNvPr id="3" name="Subtitle 2">
            <a:extLst>
              <a:ext uri="{FF2B5EF4-FFF2-40B4-BE49-F238E27FC236}">
                <a16:creationId xmlns:a16="http://schemas.microsoft.com/office/drawing/2014/main" id="{378022A2-04D0-924E-B3D7-78BE5D3CF396}"/>
              </a:ext>
            </a:extLst>
          </p:cNvPr>
          <p:cNvSpPr>
            <a:spLocks noGrp="1"/>
          </p:cNvSpPr>
          <p:nvPr>
            <p:ph type="subTitle" idx="1"/>
          </p:nvPr>
        </p:nvSpPr>
        <p:spPr>
          <a:xfrm>
            <a:off x="804672" y="3719618"/>
            <a:ext cx="4167376" cy="1155525"/>
          </a:xfrm>
        </p:spPr>
        <p:txBody>
          <a:bodyPr anchor="t">
            <a:normAutofit fontScale="92500"/>
          </a:bodyPr>
          <a:lstStyle/>
          <a:p>
            <a:pPr algn="l"/>
            <a:r>
              <a:rPr lang="en-US" sz="2000" dirty="0"/>
              <a:t>A brief introductory discourse by </a:t>
            </a:r>
            <a:r>
              <a:rPr lang="en-US" sz="2000" dirty="0" err="1"/>
              <a:t>nobletrout</a:t>
            </a:r>
            <a:r>
              <a:rPr lang="en-US" sz="2000" dirty="0"/>
              <a:t> about how he used a lot of google and a little direction at his last job to figure out some complicated stuff</a:t>
            </a:r>
          </a:p>
        </p:txBody>
      </p:sp>
    </p:spTree>
    <p:extLst>
      <p:ext uri="{BB962C8B-B14F-4D97-AF65-F5344CB8AC3E}">
        <p14:creationId xmlns:p14="http://schemas.microsoft.com/office/powerpoint/2010/main" val="16394255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D1C30E-07A3-034D-ABFB-46B19C055A7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And here’s what 5G looks like</a:t>
            </a:r>
          </a:p>
        </p:txBody>
      </p:sp>
      <p:pic>
        <p:nvPicPr>
          <p:cNvPr id="1026" name="Picture 2" descr="5G Core Architecture description by TELCOMA Global - YouTube">
            <a:extLst>
              <a:ext uri="{FF2B5EF4-FFF2-40B4-BE49-F238E27FC236}">
                <a16:creationId xmlns:a16="http://schemas.microsoft.com/office/drawing/2014/main" id="{9D98254E-06A1-9648-91B5-653891AA15EC}"/>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1612669" y="1550536"/>
            <a:ext cx="9435491" cy="53074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3A4E90E-5DFA-CF49-ABFC-4D4CB60483ED}"/>
              </a:ext>
            </a:extLst>
          </p:cNvPr>
          <p:cNvSpPr txBox="1"/>
          <p:nvPr/>
        </p:nvSpPr>
        <p:spPr>
          <a:xfrm>
            <a:off x="9501326" y="5519651"/>
            <a:ext cx="1546834" cy="369332"/>
          </a:xfrm>
          <a:prstGeom prst="rect">
            <a:avLst/>
          </a:prstGeom>
          <a:noFill/>
        </p:spPr>
        <p:txBody>
          <a:bodyPr wrap="none" rtlCol="0">
            <a:spAutoFit/>
          </a:bodyPr>
          <a:lstStyle/>
          <a:p>
            <a:r>
              <a:rPr lang="en-US" dirty="0"/>
              <a:t>“The Internet”</a:t>
            </a:r>
          </a:p>
        </p:txBody>
      </p:sp>
    </p:spTree>
    <p:extLst>
      <p:ext uri="{BB962C8B-B14F-4D97-AF65-F5344CB8AC3E}">
        <p14:creationId xmlns:p14="http://schemas.microsoft.com/office/powerpoint/2010/main" val="924624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563E1-4023-7140-AFA9-347F35E1EA2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Let’s make an analogy - LTE</a:t>
            </a:r>
          </a:p>
        </p:txBody>
      </p:sp>
      <p:pic>
        <p:nvPicPr>
          <p:cNvPr id="4" name="Content Placeholder 3">
            <a:extLst>
              <a:ext uri="{FF2B5EF4-FFF2-40B4-BE49-F238E27FC236}">
                <a16:creationId xmlns:a16="http://schemas.microsoft.com/office/drawing/2014/main" id="{A97D0A9F-4A97-4D44-99CD-A681165A75D6}"/>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97857" y="1388303"/>
            <a:ext cx="8043670" cy="5469697"/>
          </a:xfrm>
          <a:prstGeom prst="rect">
            <a:avLst/>
          </a:prstGeom>
        </p:spPr>
      </p:pic>
    </p:spTree>
    <p:extLst>
      <p:ext uri="{BB962C8B-B14F-4D97-AF65-F5344CB8AC3E}">
        <p14:creationId xmlns:p14="http://schemas.microsoft.com/office/powerpoint/2010/main" val="323578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510B-11F6-4B47-A2EC-A4379DF6E2A4}"/>
              </a:ext>
            </a:extLst>
          </p:cNvPr>
          <p:cNvSpPr>
            <a:spLocks noGrp="1"/>
          </p:cNvSpPr>
          <p:nvPr>
            <p:ph type="title"/>
          </p:nvPr>
        </p:nvSpPr>
        <p:spPr/>
        <p:txBody>
          <a:bodyPr/>
          <a:lstStyle/>
          <a:p>
            <a:r>
              <a:rPr lang="en-US" dirty="0"/>
              <a:t>Let’s make an analogy – 5G</a:t>
            </a:r>
          </a:p>
        </p:txBody>
      </p:sp>
      <p:pic>
        <p:nvPicPr>
          <p:cNvPr id="4" name="Picture 2" descr="5G Core Architecture description by TELCOMA Global - YouTube">
            <a:extLst>
              <a:ext uri="{FF2B5EF4-FFF2-40B4-BE49-F238E27FC236}">
                <a16:creationId xmlns:a16="http://schemas.microsoft.com/office/drawing/2014/main" id="{DCFD07BE-1014-A74A-8A1F-4C204301985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1363287" y="1339142"/>
            <a:ext cx="9811301" cy="55188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49046D-4AFC-CA44-BE71-93D490E1BA0E}"/>
              </a:ext>
            </a:extLst>
          </p:cNvPr>
          <p:cNvPicPr>
            <a:picLocks noChangeAspect="1"/>
          </p:cNvPicPr>
          <p:nvPr/>
        </p:nvPicPr>
        <p:blipFill>
          <a:blip r:embed="rId3"/>
          <a:stretch>
            <a:fillRect/>
          </a:stretch>
        </p:blipFill>
        <p:spPr>
          <a:xfrm>
            <a:off x="9944100" y="4098570"/>
            <a:ext cx="2247900" cy="1739900"/>
          </a:xfrm>
          <a:prstGeom prst="rect">
            <a:avLst/>
          </a:prstGeom>
        </p:spPr>
      </p:pic>
      <p:pic>
        <p:nvPicPr>
          <p:cNvPr id="6" name="Picture 5">
            <a:extLst>
              <a:ext uri="{FF2B5EF4-FFF2-40B4-BE49-F238E27FC236}">
                <a16:creationId xmlns:a16="http://schemas.microsoft.com/office/drawing/2014/main" id="{C44ADB69-4460-ED44-AD10-A75D88327E8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1497" y="5997674"/>
            <a:ext cx="1749913" cy="860325"/>
          </a:xfrm>
          <a:prstGeom prst="rect">
            <a:avLst/>
          </a:prstGeom>
        </p:spPr>
      </p:pic>
      <p:pic>
        <p:nvPicPr>
          <p:cNvPr id="7" name="Picture 6">
            <a:extLst>
              <a:ext uri="{FF2B5EF4-FFF2-40B4-BE49-F238E27FC236}">
                <a16:creationId xmlns:a16="http://schemas.microsoft.com/office/drawing/2014/main" id="{0728F3A1-16D3-A540-A55F-91835A9A319F}"/>
              </a:ext>
            </a:extLst>
          </p:cNvPr>
          <p:cNvPicPr>
            <a:picLocks noChangeAspect="1"/>
          </p:cNvPicPr>
          <p:nvPr/>
        </p:nvPicPr>
        <p:blipFill>
          <a:blip r:embed="rId5"/>
          <a:stretch>
            <a:fillRect/>
          </a:stretch>
        </p:blipFill>
        <p:spPr>
          <a:xfrm>
            <a:off x="2706098" y="2429932"/>
            <a:ext cx="1880717" cy="1202895"/>
          </a:xfrm>
          <a:prstGeom prst="rect">
            <a:avLst/>
          </a:prstGeom>
          <a:ln>
            <a:solidFill>
              <a:schemeClr val="accent1"/>
            </a:solidFill>
          </a:ln>
        </p:spPr>
      </p:pic>
      <p:pic>
        <p:nvPicPr>
          <p:cNvPr id="9" name="Picture 8">
            <a:extLst>
              <a:ext uri="{FF2B5EF4-FFF2-40B4-BE49-F238E27FC236}">
                <a16:creationId xmlns:a16="http://schemas.microsoft.com/office/drawing/2014/main" id="{DFA257E6-EAC7-754C-9732-C9F5D324314C}"/>
              </a:ext>
            </a:extLst>
          </p:cNvPr>
          <p:cNvPicPr>
            <a:picLocks noChangeAspect="1"/>
          </p:cNvPicPr>
          <p:nvPr/>
        </p:nvPicPr>
        <p:blipFill>
          <a:blip r:embed="rId5"/>
          <a:stretch>
            <a:fillRect/>
          </a:stretch>
        </p:blipFill>
        <p:spPr>
          <a:xfrm>
            <a:off x="5155641" y="2429932"/>
            <a:ext cx="1880717" cy="1202895"/>
          </a:xfrm>
          <a:prstGeom prst="rect">
            <a:avLst/>
          </a:prstGeom>
          <a:ln>
            <a:solidFill>
              <a:schemeClr val="accent1"/>
            </a:solidFill>
          </a:ln>
        </p:spPr>
      </p:pic>
      <p:pic>
        <p:nvPicPr>
          <p:cNvPr id="10" name="Picture 9">
            <a:extLst>
              <a:ext uri="{FF2B5EF4-FFF2-40B4-BE49-F238E27FC236}">
                <a16:creationId xmlns:a16="http://schemas.microsoft.com/office/drawing/2014/main" id="{149E73F1-C2C1-EE43-9937-0F5AF94105C9}"/>
              </a:ext>
            </a:extLst>
          </p:cNvPr>
          <p:cNvPicPr>
            <a:picLocks noChangeAspect="1"/>
          </p:cNvPicPr>
          <p:nvPr/>
        </p:nvPicPr>
        <p:blipFill>
          <a:blip r:embed="rId5"/>
          <a:stretch>
            <a:fillRect/>
          </a:stretch>
        </p:blipFill>
        <p:spPr>
          <a:xfrm>
            <a:off x="7422031" y="2429931"/>
            <a:ext cx="1880717" cy="1202895"/>
          </a:xfrm>
          <a:prstGeom prst="rect">
            <a:avLst/>
          </a:prstGeom>
          <a:ln>
            <a:solidFill>
              <a:schemeClr val="accent1"/>
            </a:solidFill>
          </a:ln>
        </p:spPr>
      </p:pic>
      <p:pic>
        <p:nvPicPr>
          <p:cNvPr id="11" name="Picture 10">
            <a:extLst>
              <a:ext uri="{FF2B5EF4-FFF2-40B4-BE49-F238E27FC236}">
                <a16:creationId xmlns:a16="http://schemas.microsoft.com/office/drawing/2014/main" id="{5A914C06-7AC4-B64B-A937-26E50DDE31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26467" y="5301526"/>
            <a:ext cx="937122" cy="696148"/>
          </a:xfrm>
          <a:prstGeom prst="rect">
            <a:avLst/>
          </a:prstGeom>
        </p:spPr>
      </p:pic>
      <p:pic>
        <p:nvPicPr>
          <p:cNvPr id="12" name="Picture 11">
            <a:extLst>
              <a:ext uri="{FF2B5EF4-FFF2-40B4-BE49-F238E27FC236}">
                <a16:creationId xmlns:a16="http://schemas.microsoft.com/office/drawing/2014/main" id="{A4A29A67-9E0C-3F4C-A1BC-FDC26AB0EE41}"/>
              </a:ext>
            </a:extLst>
          </p:cNvPr>
          <p:cNvPicPr>
            <a:picLocks noChangeAspect="1"/>
          </p:cNvPicPr>
          <p:nvPr/>
        </p:nvPicPr>
        <p:blipFill>
          <a:blip r:embed="rId7"/>
          <a:stretch>
            <a:fillRect/>
          </a:stretch>
        </p:blipFill>
        <p:spPr>
          <a:xfrm>
            <a:off x="7320431" y="4968520"/>
            <a:ext cx="1319726" cy="864956"/>
          </a:xfrm>
          <a:prstGeom prst="rect">
            <a:avLst/>
          </a:prstGeom>
        </p:spPr>
      </p:pic>
      <p:pic>
        <p:nvPicPr>
          <p:cNvPr id="2050" name="Picture 2" descr="Kubernetes (@kubernetesio) | Twitter">
            <a:extLst>
              <a:ext uri="{FF2B5EF4-FFF2-40B4-BE49-F238E27FC236}">
                <a16:creationId xmlns:a16="http://schemas.microsoft.com/office/drawing/2014/main" id="{92268CAF-9224-804F-A765-CBA7DBA06B7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726404" y="1342344"/>
            <a:ext cx="913753" cy="913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eff Bezos&amp;#39;s net worth passes $200bn as pandemic boosts wealth of world&amp;#39;s  richest | The Independent | The Independent">
            <a:extLst>
              <a:ext uri="{FF2B5EF4-FFF2-40B4-BE49-F238E27FC236}">
                <a16:creationId xmlns:a16="http://schemas.microsoft.com/office/drawing/2014/main" id="{8EE2D8B3-4175-AE47-BB34-65D777A205E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813464" y="1207620"/>
            <a:ext cx="1749913" cy="131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2E073F-D541-6D48-8545-529A20B2DCF8}"/>
              </a:ext>
            </a:extLst>
          </p:cNvPr>
          <p:cNvSpPr>
            <a:spLocks noGrp="1"/>
          </p:cNvSpPr>
          <p:nvPr>
            <p:ph type="title"/>
          </p:nvPr>
        </p:nvSpPr>
        <p:spPr>
          <a:xfrm>
            <a:off x="833002" y="365125"/>
            <a:ext cx="10520702" cy="1325563"/>
          </a:xfrm>
        </p:spPr>
        <p:txBody>
          <a:bodyPr>
            <a:normAutofit/>
          </a:bodyPr>
          <a:lstStyle/>
          <a:p>
            <a:r>
              <a:rPr lang="en-US">
                <a:solidFill>
                  <a:srgbClr val="FFFFFF"/>
                </a:solidFill>
              </a:rPr>
              <a:t>But what does all this matter?</a:t>
            </a:r>
          </a:p>
        </p:txBody>
      </p:sp>
      <p:sp>
        <p:nvSpPr>
          <p:cNvPr id="3" name="Content Placeholder 2">
            <a:extLst>
              <a:ext uri="{FF2B5EF4-FFF2-40B4-BE49-F238E27FC236}">
                <a16:creationId xmlns:a16="http://schemas.microsoft.com/office/drawing/2014/main" id="{1211C3B1-8A40-AD4B-BEC6-8F0B618952AA}"/>
              </a:ext>
            </a:extLst>
          </p:cNvPr>
          <p:cNvSpPr>
            <a:spLocks noGrp="1"/>
          </p:cNvSpPr>
          <p:nvPr>
            <p:ph idx="1"/>
          </p:nvPr>
        </p:nvSpPr>
        <p:spPr>
          <a:xfrm>
            <a:off x="838201" y="2022601"/>
            <a:ext cx="10515598" cy="4154361"/>
          </a:xfrm>
        </p:spPr>
        <p:txBody>
          <a:bodyPr>
            <a:normAutofit/>
          </a:bodyPr>
          <a:lstStyle/>
          <a:p>
            <a:r>
              <a:rPr lang="en-US" sz="2000">
                <a:solidFill>
                  <a:srgbClr val="FFFFFF"/>
                </a:solidFill>
              </a:rPr>
              <a:t>These things all talk to each other</a:t>
            </a:r>
          </a:p>
          <a:p>
            <a:r>
              <a:rPr lang="en-US" sz="2000">
                <a:solidFill>
                  <a:srgbClr val="FFFFFF"/>
                </a:solidFill>
              </a:rPr>
              <a:t>If you know how they talk to each other, you can talk to them as well</a:t>
            </a:r>
          </a:p>
          <a:p>
            <a:r>
              <a:rPr lang="en-US" sz="2000">
                <a:solidFill>
                  <a:srgbClr val="FFFFFF"/>
                </a:solidFill>
              </a:rPr>
              <a:t>Most of these protocols are funky, strange, and different</a:t>
            </a:r>
          </a:p>
          <a:p>
            <a:r>
              <a:rPr lang="en-US" sz="2000">
                <a:solidFill>
                  <a:srgbClr val="FFFFFF"/>
                </a:solidFill>
              </a:rPr>
              <a:t>Can’t find them with Shodan</a:t>
            </a:r>
          </a:p>
        </p:txBody>
      </p:sp>
    </p:spTree>
    <p:extLst>
      <p:ext uri="{BB962C8B-B14F-4D97-AF65-F5344CB8AC3E}">
        <p14:creationId xmlns:p14="http://schemas.microsoft.com/office/powerpoint/2010/main" val="384669926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8B84-753D-4848-9055-FF8FF32B6767}"/>
              </a:ext>
            </a:extLst>
          </p:cNvPr>
          <p:cNvSpPr>
            <a:spLocks noGrp="1"/>
          </p:cNvSpPr>
          <p:nvPr>
            <p:ph type="title"/>
          </p:nvPr>
        </p:nvSpPr>
        <p:spPr>
          <a:xfrm>
            <a:off x="640080" y="5576887"/>
            <a:ext cx="10911840" cy="640081"/>
          </a:xfrm>
        </p:spPr>
        <p:txBody>
          <a:bodyPr vert="horz" lIns="91440" tIns="45720" rIns="91440" bIns="45720" rtlCol="0" anchor="ctr">
            <a:normAutofit/>
          </a:bodyPr>
          <a:lstStyle/>
          <a:p>
            <a:pPr algn="ctr"/>
            <a:r>
              <a:rPr lang="en-US" sz="3200"/>
              <a:t>LTE Interfaces</a:t>
            </a:r>
          </a:p>
        </p:txBody>
      </p:sp>
      <p:pic>
        <p:nvPicPr>
          <p:cNvPr id="4" name="Content Placeholder 3">
            <a:extLst>
              <a:ext uri="{FF2B5EF4-FFF2-40B4-BE49-F238E27FC236}">
                <a16:creationId xmlns:a16="http://schemas.microsoft.com/office/drawing/2014/main" id="{ACE904EB-4E17-5640-B5F1-3D1857DFEF22}"/>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640080" y="640080"/>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82123692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3EDFA6-555F-4A4C-BD2D-0497C02CAC9E}"/>
              </a:ext>
            </a:extLst>
          </p:cNvPr>
          <p:cNvSpPr>
            <a:spLocks noGrp="1"/>
          </p:cNvSpPr>
          <p:nvPr>
            <p:ph type="title"/>
          </p:nvPr>
        </p:nvSpPr>
        <p:spPr>
          <a:xfrm>
            <a:off x="387350" y="278965"/>
            <a:ext cx="10905066" cy="1135737"/>
          </a:xfrm>
        </p:spPr>
        <p:txBody>
          <a:bodyPr>
            <a:normAutofit/>
          </a:bodyPr>
          <a:lstStyle/>
          <a:p>
            <a:r>
              <a:rPr lang="en-US" sz="3600" dirty="0"/>
              <a:t>5G Attack Surface: Network “Interfaces”</a:t>
            </a:r>
          </a:p>
        </p:txBody>
      </p:sp>
      <p:grpSp>
        <p:nvGrpSpPr>
          <p:cNvPr id="11" name="Group 10">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2" name="Isosceles Triangle 11">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BF1C6B3-38CB-A049-9B93-76D631EC71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64147" y="2257041"/>
            <a:ext cx="8142849" cy="3481068"/>
          </a:xfrm>
          <a:prstGeom prst="rect">
            <a:avLst/>
          </a:prstGeom>
        </p:spPr>
      </p:pic>
      <p:grpSp>
        <p:nvGrpSpPr>
          <p:cNvPr id="15" name="Group 1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6" name="Rectangle 1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23426B68-2FED-8D45-9175-E965D9452988}"/>
              </a:ext>
            </a:extLst>
          </p:cNvPr>
          <p:cNvSpPr/>
          <p:nvPr/>
        </p:nvSpPr>
        <p:spPr>
          <a:xfrm>
            <a:off x="4030133" y="2827866"/>
            <a:ext cx="6519334"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11FF5E-F33F-7B4C-A7E0-2965561E4547}"/>
              </a:ext>
            </a:extLst>
          </p:cNvPr>
          <p:cNvSpPr/>
          <p:nvPr/>
        </p:nvSpPr>
        <p:spPr>
          <a:xfrm>
            <a:off x="5537201" y="4237430"/>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C966EB1-4E09-9B49-BCD2-1FBC4246340C}"/>
              </a:ext>
            </a:extLst>
          </p:cNvPr>
          <p:cNvSpPr/>
          <p:nvPr/>
        </p:nvSpPr>
        <p:spPr>
          <a:xfrm>
            <a:off x="6714067" y="4155362"/>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B4948A-E7D7-264A-B0A8-8E2546462130}"/>
              </a:ext>
            </a:extLst>
          </p:cNvPr>
          <p:cNvSpPr/>
          <p:nvPr/>
        </p:nvSpPr>
        <p:spPr>
          <a:xfrm>
            <a:off x="7890933" y="4150598"/>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4AABB16-F313-EB49-B098-2AA07D27E43B}"/>
              </a:ext>
            </a:extLst>
          </p:cNvPr>
          <p:cNvSpPr/>
          <p:nvPr/>
        </p:nvSpPr>
        <p:spPr>
          <a:xfrm>
            <a:off x="7404956" y="5034585"/>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60B17E-2DC4-DA46-AF07-51DDB894F63C}"/>
              </a:ext>
            </a:extLst>
          </p:cNvPr>
          <p:cNvSpPr/>
          <p:nvPr/>
        </p:nvSpPr>
        <p:spPr>
          <a:xfrm>
            <a:off x="9442878" y="4986625"/>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ren&amp;#39;t Apple&amp;#39;s iPhones complete pieces of garbage? | Debate.org">
            <a:extLst>
              <a:ext uri="{FF2B5EF4-FFF2-40B4-BE49-F238E27FC236}">
                <a16:creationId xmlns:a16="http://schemas.microsoft.com/office/drawing/2014/main" id="{EB31EA11-035F-7344-B02D-0E704A6FD8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70137" y="5699091"/>
            <a:ext cx="1397004" cy="9803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ellphone Tower 3D Model #AD ,#Cellphone#Tower#Model | Tower, Tower models,  3d model">
            <a:extLst>
              <a:ext uri="{FF2B5EF4-FFF2-40B4-BE49-F238E27FC236}">
                <a16:creationId xmlns:a16="http://schemas.microsoft.com/office/drawing/2014/main" id="{1A2A400E-6B26-654F-9E7A-12E1DF5940F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988584" y="5692824"/>
            <a:ext cx="1038689" cy="10386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DD88F6-1110-2342-9E8F-145CDFF89B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5851" y="1151329"/>
            <a:ext cx="2142067" cy="1208178"/>
          </a:xfrm>
          <a:prstGeom prst="rect">
            <a:avLst/>
          </a:prstGeom>
        </p:spPr>
      </p:pic>
      <p:pic>
        <p:nvPicPr>
          <p:cNvPr id="22" name="Picture 21">
            <a:extLst>
              <a:ext uri="{FF2B5EF4-FFF2-40B4-BE49-F238E27FC236}">
                <a16:creationId xmlns:a16="http://schemas.microsoft.com/office/drawing/2014/main" id="{963B8224-8C9F-B942-9A49-73C1C1E4BF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516556" y="5662544"/>
            <a:ext cx="1405467" cy="1087847"/>
          </a:xfrm>
          <a:prstGeom prst="rect">
            <a:avLst/>
          </a:prstGeom>
        </p:spPr>
      </p:pic>
      <p:pic>
        <p:nvPicPr>
          <p:cNvPr id="4102" name="Picture 6" descr="200&amp;#39; FT Feet Ethernet Network Patch Cat6 Cable for Xbox \ PC \ Modem \ PS4  \ PS3 \ Router (200ft) - Blue New - Walmart.com - Walmart.com">
            <a:extLst>
              <a:ext uri="{FF2B5EF4-FFF2-40B4-BE49-F238E27FC236}">
                <a16:creationId xmlns:a16="http://schemas.microsoft.com/office/drawing/2014/main" id="{2EA3E903-1A8E-9C43-8600-2F658D57A63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41136" y="5672090"/>
            <a:ext cx="1321235" cy="1321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027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150D508-8C18-A842-B30C-216E6D4DF737}"/>
              </a:ext>
            </a:extLst>
          </p:cNvPr>
          <p:cNvSpPr>
            <a:spLocks noGrp="1"/>
          </p:cNvSpPr>
          <p:nvPr>
            <p:ph type="title"/>
          </p:nvPr>
        </p:nvSpPr>
        <p:spPr>
          <a:xfrm>
            <a:off x="804672" y="962246"/>
            <a:ext cx="6437700" cy="2611967"/>
          </a:xfrm>
        </p:spPr>
        <p:txBody>
          <a:bodyPr vert="horz" lIns="91440" tIns="45720" rIns="91440" bIns="45720" rtlCol="0" anchor="b">
            <a:normAutofit/>
          </a:bodyPr>
          <a:lstStyle/>
          <a:p>
            <a:r>
              <a:rPr lang="en-US" sz="5400" kern="1200">
                <a:solidFill>
                  <a:schemeClr val="tx1"/>
                </a:solidFill>
                <a:latin typeface="+mj-lt"/>
                <a:ea typeface="+mj-ea"/>
                <a:cs typeface="+mj-cs"/>
              </a:rPr>
              <a:t>3 critical items</a:t>
            </a:r>
          </a:p>
        </p:txBody>
      </p:sp>
    </p:spTree>
    <p:extLst>
      <p:ext uri="{BB962C8B-B14F-4D97-AF65-F5344CB8AC3E}">
        <p14:creationId xmlns:p14="http://schemas.microsoft.com/office/powerpoint/2010/main" val="353117927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8F3D-50A8-8049-8D45-BFE5F349A541}"/>
              </a:ext>
            </a:extLst>
          </p:cNvPr>
          <p:cNvSpPr>
            <a:spLocks noGrp="1"/>
          </p:cNvSpPr>
          <p:nvPr>
            <p:ph type="title"/>
          </p:nvPr>
        </p:nvSpPr>
        <p:spPr/>
        <p:txBody>
          <a:bodyPr/>
          <a:lstStyle/>
          <a:p>
            <a:r>
              <a:rPr lang="en-US" dirty="0"/>
              <a:t>Critical Thing 1: SCTP</a:t>
            </a:r>
          </a:p>
        </p:txBody>
      </p:sp>
      <p:sp>
        <p:nvSpPr>
          <p:cNvPr id="3" name="Content Placeholder 2">
            <a:extLst>
              <a:ext uri="{FF2B5EF4-FFF2-40B4-BE49-F238E27FC236}">
                <a16:creationId xmlns:a16="http://schemas.microsoft.com/office/drawing/2014/main" id="{BE39A613-CE32-304B-997F-2667BB25E80E}"/>
              </a:ext>
            </a:extLst>
          </p:cNvPr>
          <p:cNvSpPr>
            <a:spLocks noGrp="1"/>
          </p:cNvSpPr>
          <p:nvPr>
            <p:ph idx="1"/>
          </p:nvPr>
        </p:nvSpPr>
        <p:spPr/>
        <p:txBody>
          <a:bodyPr/>
          <a:lstStyle/>
          <a:p>
            <a:r>
              <a:rPr lang="en-US" dirty="0"/>
              <a:t>Think of SCTP as a TCP replacement but more complicated</a:t>
            </a:r>
          </a:p>
          <a:p>
            <a:pPr lvl="1"/>
            <a:r>
              <a:rPr lang="en-US" dirty="0"/>
              <a:t>Connection oriented</a:t>
            </a:r>
          </a:p>
          <a:p>
            <a:pPr lvl="1"/>
            <a:r>
              <a:rPr lang="en-US" dirty="0"/>
              <a:t>4 way handshake</a:t>
            </a:r>
          </a:p>
          <a:p>
            <a:pPr lvl="1"/>
            <a:r>
              <a:rPr lang="en-US" dirty="0"/>
              <a:t>Session tracking</a:t>
            </a:r>
          </a:p>
          <a:p>
            <a:pPr lvl="1"/>
            <a:r>
              <a:rPr lang="en-US" dirty="0"/>
              <a:t>Packet loss</a:t>
            </a:r>
          </a:p>
          <a:p>
            <a:pPr lvl="1"/>
            <a:r>
              <a:rPr lang="en-US" dirty="0" err="1"/>
              <a:t>etc</a:t>
            </a:r>
            <a:r>
              <a:rPr lang="en-US" dirty="0"/>
              <a:t>….</a:t>
            </a:r>
          </a:p>
          <a:p>
            <a:r>
              <a:rPr lang="en-US" dirty="0"/>
              <a:t>Sits on top of IP</a:t>
            </a:r>
          </a:p>
          <a:p>
            <a:r>
              <a:rPr lang="en-US" dirty="0"/>
              <a:t>Not used ubiquitously, but sometimes</a:t>
            </a:r>
          </a:p>
          <a:p>
            <a:r>
              <a:rPr lang="en-US" dirty="0"/>
              <a:t>Not an available protocol on Shodan</a:t>
            </a:r>
          </a:p>
        </p:txBody>
      </p:sp>
      <p:sp>
        <p:nvSpPr>
          <p:cNvPr id="4" name="Rectangle 3">
            <a:extLst>
              <a:ext uri="{FF2B5EF4-FFF2-40B4-BE49-F238E27FC236}">
                <a16:creationId xmlns:a16="http://schemas.microsoft.com/office/drawing/2014/main" id="{CAE64BC4-E0F4-F848-AB5D-9B21CEE579CE}"/>
              </a:ext>
            </a:extLst>
          </p:cNvPr>
          <p:cNvSpPr/>
          <p:nvPr/>
        </p:nvSpPr>
        <p:spPr>
          <a:xfrm>
            <a:off x="8593667" y="3708400"/>
            <a:ext cx="2387600"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SCTP</a:t>
            </a:r>
          </a:p>
        </p:txBody>
      </p:sp>
      <p:sp>
        <p:nvSpPr>
          <p:cNvPr id="5" name="Rectangle 4">
            <a:extLst>
              <a:ext uri="{FF2B5EF4-FFF2-40B4-BE49-F238E27FC236}">
                <a16:creationId xmlns:a16="http://schemas.microsoft.com/office/drawing/2014/main" id="{259F5E05-CFD8-3245-97FA-555A6D3820B4}"/>
              </a:ext>
            </a:extLst>
          </p:cNvPr>
          <p:cNvSpPr/>
          <p:nvPr/>
        </p:nvSpPr>
        <p:spPr>
          <a:xfrm>
            <a:off x="8593667" y="4654815"/>
            <a:ext cx="2387600" cy="51646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a:t>
            </a:r>
          </a:p>
        </p:txBody>
      </p:sp>
      <p:sp>
        <p:nvSpPr>
          <p:cNvPr id="6" name="Rectangle 5">
            <a:extLst>
              <a:ext uri="{FF2B5EF4-FFF2-40B4-BE49-F238E27FC236}">
                <a16:creationId xmlns:a16="http://schemas.microsoft.com/office/drawing/2014/main" id="{C9CED7FD-0772-AD4A-A8B7-9B17E2C545BA}"/>
              </a:ext>
            </a:extLst>
          </p:cNvPr>
          <p:cNvSpPr/>
          <p:nvPr/>
        </p:nvSpPr>
        <p:spPr>
          <a:xfrm>
            <a:off x="8593667" y="4165601"/>
            <a:ext cx="2387600" cy="516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sp>
        <p:nvSpPr>
          <p:cNvPr id="7" name="Rectangle 6">
            <a:extLst>
              <a:ext uri="{FF2B5EF4-FFF2-40B4-BE49-F238E27FC236}">
                <a16:creationId xmlns:a16="http://schemas.microsoft.com/office/drawing/2014/main" id="{9766660B-35DA-B247-8C94-1E176F060CD4}"/>
              </a:ext>
            </a:extLst>
          </p:cNvPr>
          <p:cNvSpPr/>
          <p:nvPr/>
        </p:nvSpPr>
        <p:spPr>
          <a:xfrm>
            <a:off x="8593667" y="3183996"/>
            <a:ext cx="2387600" cy="5164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STUFF</a:t>
            </a:r>
          </a:p>
        </p:txBody>
      </p:sp>
    </p:spTree>
    <p:extLst>
      <p:ext uri="{BB962C8B-B14F-4D97-AF65-F5344CB8AC3E}">
        <p14:creationId xmlns:p14="http://schemas.microsoft.com/office/powerpoint/2010/main" val="137032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65A1E5AE-733D-274C-80CF-59E6339A583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7" name="Freeform: Shape 13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BB79461-53D6-3F49-9B72-74F58924C815}"/>
              </a:ext>
            </a:extLst>
          </p:cNvPr>
          <p:cNvSpPr>
            <a:spLocks noGrp="1"/>
          </p:cNvSpPr>
          <p:nvPr>
            <p:ph type="title"/>
          </p:nvPr>
        </p:nvSpPr>
        <p:spPr>
          <a:xfrm>
            <a:off x="804672" y="365125"/>
            <a:ext cx="5266155" cy="1325563"/>
          </a:xfrm>
        </p:spPr>
        <p:txBody>
          <a:bodyPr>
            <a:normAutofit/>
          </a:bodyPr>
          <a:lstStyle/>
          <a:p>
            <a:r>
              <a:rPr lang="en-US" dirty="0"/>
              <a:t>Critical Thing 2: Tunnels</a:t>
            </a:r>
          </a:p>
        </p:txBody>
      </p:sp>
      <p:sp>
        <p:nvSpPr>
          <p:cNvPr id="3" name="Content Placeholder 2">
            <a:extLst>
              <a:ext uri="{FF2B5EF4-FFF2-40B4-BE49-F238E27FC236}">
                <a16:creationId xmlns:a16="http://schemas.microsoft.com/office/drawing/2014/main" id="{B5297414-2BF9-9A40-807C-4FCEC8A5D4FF}"/>
              </a:ext>
            </a:extLst>
          </p:cNvPr>
          <p:cNvSpPr>
            <a:spLocks noGrp="1"/>
          </p:cNvSpPr>
          <p:nvPr>
            <p:ph idx="1"/>
          </p:nvPr>
        </p:nvSpPr>
        <p:spPr>
          <a:xfrm>
            <a:off x="804672" y="2022601"/>
            <a:ext cx="3941499" cy="4154361"/>
          </a:xfrm>
        </p:spPr>
        <p:txBody>
          <a:bodyPr>
            <a:normAutofit/>
          </a:bodyPr>
          <a:lstStyle/>
          <a:p>
            <a:r>
              <a:rPr lang="en-US" sz="2000"/>
              <a:t>Looottss</a:t>
            </a:r>
            <a:r>
              <a:rPr lang="en-US" sz="2000" dirty="0"/>
              <a:t> of tunneling protocols</a:t>
            </a:r>
          </a:p>
          <a:p>
            <a:r>
              <a:rPr lang="en-US" sz="2000" dirty="0"/>
              <a:t>Squashes MTU</a:t>
            </a:r>
          </a:p>
          <a:p>
            <a:r>
              <a:rPr lang="en-US" sz="2000" dirty="0"/>
              <a:t>Encapsulated in UDP based stuff</a:t>
            </a:r>
          </a:p>
          <a:p>
            <a:endParaRPr lang="en-US" sz="2000" dirty="0"/>
          </a:p>
        </p:txBody>
      </p:sp>
    </p:spTree>
    <p:extLst>
      <p:ext uri="{BB962C8B-B14F-4D97-AF65-F5344CB8AC3E}">
        <p14:creationId xmlns:p14="http://schemas.microsoft.com/office/powerpoint/2010/main" val="304902299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0FFD0BA-3C52-C948-9F9A-28342AD929D2}"/>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2519309" y="59277"/>
            <a:ext cx="9669642" cy="6857990"/>
          </a:xfrm>
          <a:prstGeom prst="rect">
            <a:avLst/>
          </a:prstGeom>
        </p:spPr>
      </p:pic>
      <p:sp>
        <p:nvSpPr>
          <p:cNvPr id="16"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75BD69-CD7B-3241-A5F7-2C8579B7C249}"/>
              </a:ext>
            </a:extLst>
          </p:cNvPr>
          <p:cNvSpPr>
            <a:spLocks noGrp="1"/>
          </p:cNvSpPr>
          <p:nvPr>
            <p:ph type="title"/>
          </p:nvPr>
        </p:nvSpPr>
        <p:spPr>
          <a:xfrm>
            <a:off x="194734" y="128058"/>
            <a:ext cx="6019800" cy="1899912"/>
          </a:xfrm>
        </p:spPr>
        <p:txBody>
          <a:bodyPr>
            <a:normAutofit/>
          </a:bodyPr>
          <a:lstStyle/>
          <a:p>
            <a:r>
              <a:rPr lang="en-US" sz="4000" dirty="0"/>
              <a:t>Critical Thing 3: Security through obscurity</a:t>
            </a:r>
          </a:p>
        </p:txBody>
      </p:sp>
      <p:sp>
        <p:nvSpPr>
          <p:cNvPr id="3" name="Content Placeholder 2">
            <a:extLst>
              <a:ext uri="{FF2B5EF4-FFF2-40B4-BE49-F238E27FC236}">
                <a16:creationId xmlns:a16="http://schemas.microsoft.com/office/drawing/2014/main" id="{9BAD4D95-B7DE-B04C-A792-5B34AB383611}"/>
              </a:ext>
            </a:extLst>
          </p:cNvPr>
          <p:cNvSpPr>
            <a:spLocks noGrp="1"/>
          </p:cNvSpPr>
          <p:nvPr>
            <p:ph idx="1"/>
          </p:nvPr>
        </p:nvSpPr>
        <p:spPr>
          <a:xfrm>
            <a:off x="194734" y="2408801"/>
            <a:ext cx="4233334" cy="3742762"/>
          </a:xfrm>
        </p:spPr>
        <p:txBody>
          <a:bodyPr>
            <a:normAutofit/>
          </a:bodyPr>
          <a:lstStyle/>
          <a:p>
            <a:r>
              <a:rPr lang="en-US" sz="2000" dirty="0"/>
              <a:t>300 page specifications</a:t>
            </a:r>
          </a:p>
          <a:p>
            <a:r>
              <a:rPr lang="en-US" sz="2000" dirty="0"/>
              <a:t>Numerous revisions that reflect nothing new</a:t>
            </a:r>
          </a:p>
          <a:p>
            <a:r>
              <a:rPr lang="en-US" sz="2000" dirty="0"/>
              <a:t>Changes in acronyms and design with each generational introduction</a:t>
            </a:r>
          </a:p>
          <a:p>
            <a:r>
              <a:rPr lang="en-US" sz="3600" dirty="0">
                <a:solidFill>
                  <a:srgbClr val="FF0000"/>
                </a:solidFill>
              </a:rPr>
              <a:t>Don’t be dissuaded</a:t>
            </a:r>
          </a:p>
          <a:p>
            <a:endParaRPr lang="en-US" sz="2000" dirty="0"/>
          </a:p>
        </p:txBody>
      </p:sp>
    </p:spTree>
    <p:extLst>
      <p:ext uri="{BB962C8B-B14F-4D97-AF65-F5344CB8AC3E}">
        <p14:creationId xmlns:p14="http://schemas.microsoft.com/office/powerpoint/2010/main" val="314182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3D92A-E680-9D4B-8DB6-AF7BEEFEC938}"/>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What are we going to talk about tonight?</a:t>
            </a:r>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E5B91F-FB48-074B-BE0A-B5F78356E384}"/>
              </a:ext>
            </a:extLst>
          </p:cNvPr>
          <p:cNvSpPr>
            <a:spLocks noGrp="1"/>
          </p:cNvSpPr>
          <p:nvPr>
            <p:ph idx="1"/>
          </p:nvPr>
        </p:nvSpPr>
        <p:spPr>
          <a:xfrm>
            <a:off x="4654732" y="850052"/>
            <a:ext cx="6390623" cy="5326911"/>
          </a:xfrm>
        </p:spPr>
        <p:txBody>
          <a:bodyPr>
            <a:normAutofit/>
          </a:bodyPr>
          <a:lstStyle/>
          <a:p>
            <a:r>
              <a:rPr lang="en-US" sz="2400" dirty="0"/>
              <a:t>A minor history guide</a:t>
            </a:r>
          </a:p>
          <a:p>
            <a:r>
              <a:rPr lang="en-US" sz="2400" dirty="0"/>
              <a:t>A guide to LTE/5G components using more familiar elements as analogues</a:t>
            </a:r>
          </a:p>
          <a:p>
            <a:r>
              <a:rPr lang="en-US" sz="2400" dirty="0"/>
              <a:t>“Where to hack” not “how to hack”</a:t>
            </a:r>
          </a:p>
          <a:p>
            <a:r>
              <a:rPr lang="en-US" sz="2400" dirty="0"/>
              <a:t>A lot of gordian knot cutting</a:t>
            </a:r>
          </a:p>
          <a:p>
            <a:r>
              <a:rPr lang="en-US" sz="2400" dirty="0"/>
              <a:t>Most of us here understand a lot of complicated stuff. This is just applying that knowledge to a new set complicated stuff </a:t>
            </a:r>
            <a:r>
              <a:rPr lang="en-US" sz="2400" b="1" dirty="0"/>
              <a:t>clouded in new jargon</a:t>
            </a:r>
            <a:r>
              <a:rPr lang="en-US" sz="2400" dirty="0"/>
              <a:t>.</a:t>
            </a:r>
          </a:p>
          <a:p>
            <a:r>
              <a:rPr lang="en-US" sz="2400" dirty="0"/>
              <a:t>Some slides are old, some are new</a:t>
            </a:r>
          </a:p>
          <a:p>
            <a:r>
              <a:rPr lang="en-US" sz="2400" dirty="0"/>
              <a:t>Big picture stuff here guys, the weeds are for tomorrow</a:t>
            </a:r>
          </a:p>
        </p:txBody>
      </p:sp>
    </p:spTree>
    <p:extLst>
      <p:ext uri="{BB962C8B-B14F-4D97-AF65-F5344CB8AC3E}">
        <p14:creationId xmlns:p14="http://schemas.microsoft.com/office/powerpoint/2010/main" val="419450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DFA6-555F-4A4C-BD2D-0497C02CAC9E}"/>
              </a:ext>
            </a:extLst>
          </p:cNvPr>
          <p:cNvSpPr>
            <a:spLocks noGrp="1"/>
          </p:cNvSpPr>
          <p:nvPr>
            <p:ph type="title"/>
          </p:nvPr>
        </p:nvSpPr>
        <p:spPr>
          <a:xfrm>
            <a:off x="378883" y="26481"/>
            <a:ext cx="10905066" cy="1135737"/>
          </a:xfrm>
        </p:spPr>
        <p:txBody>
          <a:bodyPr>
            <a:normAutofit/>
          </a:bodyPr>
          <a:lstStyle/>
          <a:p>
            <a:r>
              <a:rPr lang="en-US" sz="3600" dirty="0"/>
              <a:t>How does the phone connect to the internet?</a:t>
            </a:r>
          </a:p>
        </p:txBody>
      </p:sp>
      <p:pic>
        <p:nvPicPr>
          <p:cNvPr id="4" name="Picture 3">
            <a:extLst>
              <a:ext uri="{FF2B5EF4-FFF2-40B4-BE49-F238E27FC236}">
                <a16:creationId xmlns:a16="http://schemas.microsoft.com/office/drawing/2014/main" id="{EBF1C6B3-38CB-A049-9B93-76D631EC71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96859" y="2149939"/>
            <a:ext cx="8142849" cy="3481068"/>
          </a:xfrm>
          <a:prstGeom prst="rect">
            <a:avLst/>
          </a:prstGeom>
        </p:spPr>
      </p:pic>
      <p:pic>
        <p:nvPicPr>
          <p:cNvPr id="4098" name="Picture 2" descr="Aren&amp;#39;t Apple&amp;#39;s iPhones complete pieces of garbage? | Debate.org">
            <a:extLst>
              <a:ext uri="{FF2B5EF4-FFF2-40B4-BE49-F238E27FC236}">
                <a16:creationId xmlns:a16="http://schemas.microsoft.com/office/drawing/2014/main" id="{EB31EA11-035F-7344-B02D-0E704A6FD84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537" y="5527735"/>
            <a:ext cx="1397004" cy="98035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ellphone Tower 3D Model #AD ,#Cellphone#Tower#Model | Tower, Tower models,  3d model">
            <a:extLst>
              <a:ext uri="{FF2B5EF4-FFF2-40B4-BE49-F238E27FC236}">
                <a16:creationId xmlns:a16="http://schemas.microsoft.com/office/drawing/2014/main" id="{1A2A400E-6B26-654F-9E7A-12E1DF5940F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89984" y="5521468"/>
            <a:ext cx="1038689" cy="10386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2DD88F6-1110-2342-9E8F-145CDFF89B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7251" y="979973"/>
            <a:ext cx="2142067" cy="1208178"/>
          </a:xfrm>
          <a:prstGeom prst="rect">
            <a:avLst/>
          </a:prstGeom>
        </p:spPr>
      </p:pic>
      <p:pic>
        <p:nvPicPr>
          <p:cNvPr id="22" name="Picture 21">
            <a:extLst>
              <a:ext uri="{FF2B5EF4-FFF2-40B4-BE49-F238E27FC236}">
                <a16:creationId xmlns:a16="http://schemas.microsoft.com/office/drawing/2014/main" id="{963B8224-8C9F-B942-9A49-73C1C1E4BF3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017956" y="5491188"/>
            <a:ext cx="1405467" cy="1087847"/>
          </a:xfrm>
          <a:prstGeom prst="rect">
            <a:avLst/>
          </a:prstGeom>
        </p:spPr>
      </p:pic>
      <p:pic>
        <p:nvPicPr>
          <p:cNvPr id="4102" name="Picture 6" descr="200&amp;#39; FT Feet Ethernet Network Patch Cat6 Cable for Xbox \ PC \ Modem \ PS4  \ PS3 \ Router (200ft) - Blue New - Walmart.com - Walmart.com">
            <a:extLst>
              <a:ext uri="{FF2B5EF4-FFF2-40B4-BE49-F238E27FC236}">
                <a16:creationId xmlns:a16="http://schemas.microsoft.com/office/drawing/2014/main" id="{2EA3E903-1A8E-9C43-8600-2F658D57A63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17342" y="5444404"/>
            <a:ext cx="1321235" cy="1321235"/>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F7A2CE84-8B70-CF49-9D25-FB3DA932FA92}"/>
              </a:ext>
            </a:extLst>
          </p:cNvPr>
          <p:cNvSpPr/>
          <p:nvPr/>
        </p:nvSpPr>
        <p:spPr>
          <a:xfrm>
            <a:off x="2540449" y="5734279"/>
            <a:ext cx="2235200" cy="5672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 (connect)</a:t>
            </a:r>
          </a:p>
        </p:txBody>
      </p:sp>
      <p:sp>
        <p:nvSpPr>
          <p:cNvPr id="26" name="Right Arrow 25">
            <a:extLst>
              <a:ext uri="{FF2B5EF4-FFF2-40B4-BE49-F238E27FC236}">
                <a16:creationId xmlns:a16="http://schemas.microsoft.com/office/drawing/2014/main" id="{00CF6E58-5B4B-8146-BE42-16F961FBA4A4}"/>
              </a:ext>
            </a:extLst>
          </p:cNvPr>
          <p:cNvSpPr/>
          <p:nvPr/>
        </p:nvSpPr>
        <p:spPr>
          <a:xfrm rot="18292541">
            <a:off x="3343217" y="3942737"/>
            <a:ext cx="3108067" cy="5672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 (Authenticate)</a:t>
            </a:r>
          </a:p>
        </p:txBody>
      </p:sp>
      <p:sp>
        <p:nvSpPr>
          <p:cNvPr id="27" name="Right Arrow 26">
            <a:extLst>
              <a:ext uri="{FF2B5EF4-FFF2-40B4-BE49-F238E27FC236}">
                <a16:creationId xmlns:a16="http://schemas.microsoft.com/office/drawing/2014/main" id="{C8C3EF15-D711-DE4E-8795-B8B74C945213}"/>
              </a:ext>
            </a:extLst>
          </p:cNvPr>
          <p:cNvSpPr/>
          <p:nvPr/>
        </p:nvSpPr>
        <p:spPr>
          <a:xfrm rot="3535359">
            <a:off x="5596809" y="3542585"/>
            <a:ext cx="3108067" cy="5672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3.1 (create tunnel)</a:t>
            </a:r>
          </a:p>
        </p:txBody>
      </p:sp>
      <p:sp>
        <p:nvSpPr>
          <p:cNvPr id="28" name="Right Arrow 27">
            <a:extLst>
              <a:ext uri="{FF2B5EF4-FFF2-40B4-BE49-F238E27FC236}">
                <a16:creationId xmlns:a16="http://schemas.microsoft.com/office/drawing/2014/main" id="{C568F544-9DBD-5045-AB2B-187AA0FF0AF5}"/>
              </a:ext>
            </a:extLst>
          </p:cNvPr>
          <p:cNvSpPr/>
          <p:nvPr/>
        </p:nvSpPr>
        <p:spPr>
          <a:xfrm rot="17446910" flipH="1">
            <a:off x="3785218" y="3425661"/>
            <a:ext cx="3108067" cy="5672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3.2 (create tunnel)</a:t>
            </a:r>
          </a:p>
        </p:txBody>
      </p:sp>
      <p:sp>
        <p:nvSpPr>
          <p:cNvPr id="31" name="Right Arrow 30">
            <a:extLst>
              <a:ext uri="{FF2B5EF4-FFF2-40B4-BE49-F238E27FC236}">
                <a16:creationId xmlns:a16="http://schemas.microsoft.com/office/drawing/2014/main" id="{DB21BFCB-7919-B740-9A6B-DF6E6EB2A3A9}"/>
              </a:ext>
            </a:extLst>
          </p:cNvPr>
          <p:cNvSpPr/>
          <p:nvPr/>
        </p:nvSpPr>
        <p:spPr>
          <a:xfrm>
            <a:off x="3002395" y="5178107"/>
            <a:ext cx="5884332" cy="5672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4 (cat pictures)</a:t>
            </a:r>
          </a:p>
        </p:txBody>
      </p:sp>
    </p:spTree>
    <p:extLst>
      <p:ext uri="{BB962C8B-B14F-4D97-AF65-F5344CB8AC3E}">
        <p14:creationId xmlns:p14="http://schemas.microsoft.com/office/powerpoint/2010/main" val="92374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dissolve">
                                      <p:cBhvr>
                                        <p:cTn id="17" dur="500"/>
                                        <p:tgtEl>
                                          <p:spTgt spid="28"/>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dissolv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27" grpId="0" animBg="1"/>
      <p:bldP spid="28"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3366-4157-374C-8AC1-27A5FCA1B59F}"/>
              </a:ext>
            </a:extLst>
          </p:cNvPr>
          <p:cNvSpPr>
            <a:spLocks noGrp="1"/>
          </p:cNvSpPr>
          <p:nvPr>
            <p:ph type="title"/>
          </p:nvPr>
        </p:nvSpPr>
        <p:spPr>
          <a:xfrm>
            <a:off x="1301530" y="-133165"/>
            <a:ext cx="10515600" cy="1325563"/>
          </a:xfrm>
        </p:spPr>
        <p:txBody>
          <a:bodyPr/>
          <a:lstStyle/>
          <a:p>
            <a:r>
              <a:rPr lang="en-US" dirty="0"/>
              <a:t>Interface N1 and N2: NGAP</a:t>
            </a:r>
          </a:p>
        </p:txBody>
      </p:sp>
      <p:graphicFrame>
        <p:nvGraphicFramePr>
          <p:cNvPr id="15" name="Content Placeholder 2">
            <a:extLst>
              <a:ext uri="{FF2B5EF4-FFF2-40B4-BE49-F238E27FC236}">
                <a16:creationId xmlns:a16="http://schemas.microsoft.com/office/drawing/2014/main" id="{D6AB9053-BB12-4A66-A2D9-A0AA54BB3A4E}"/>
              </a:ext>
            </a:extLst>
          </p:cNvPr>
          <p:cNvGraphicFramePr>
            <a:graphicFrameLocks noGrp="1"/>
          </p:cNvGraphicFramePr>
          <p:nvPr>
            <p:ph idx="1"/>
            <p:extLst>
              <p:ext uri="{D42A27DB-BD31-4B8C-83A1-F6EECF244321}">
                <p14:modId xmlns:p14="http://schemas.microsoft.com/office/powerpoint/2010/main" val="2354890936"/>
              </p:ext>
            </p:extLst>
          </p:nvPr>
        </p:nvGraphicFramePr>
        <p:xfrm>
          <a:off x="-778147" y="876428"/>
          <a:ext cx="74737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9A4E274E-BBEF-1D43-BEE6-FBD44EC8A96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20575" y="1071708"/>
            <a:ext cx="8142849" cy="3481068"/>
          </a:xfrm>
          <a:prstGeom prst="rect">
            <a:avLst/>
          </a:prstGeom>
        </p:spPr>
      </p:pic>
      <p:sp>
        <p:nvSpPr>
          <p:cNvPr id="5" name="Rectangle 4">
            <a:extLst>
              <a:ext uri="{FF2B5EF4-FFF2-40B4-BE49-F238E27FC236}">
                <a16:creationId xmlns:a16="http://schemas.microsoft.com/office/drawing/2014/main" id="{A3A3C8CD-249F-4D46-BBE1-CCD7D8A5B5AB}"/>
              </a:ext>
            </a:extLst>
          </p:cNvPr>
          <p:cNvSpPr/>
          <p:nvPr/>
        </p:nvSpPr>
        <p:spPr>
          <a:xfrm>
            <a:off x="9793629" y="3052097"/>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98074E2-B21D-5746-A865-76F614D6AF1B}"/>
              </a:ext>
            </a:extLst>
          </p:cNvPr>
          <p:cNvSpPr/>
          <p:nvPr/>
        </p:nvSpPr>
        <p:spPr>
          <a:xfrm>
            <a:off x="10970495" y="2970029"/>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Aren&amp;#39;t Apple&amp;#39;s iPhones complete pieces of garbage? | Debate.org">
            <a:extLst>
              <a:ext uri="{FF2B5EF4-FFF2-40B4-BE49-F238E27FC236}">
                <a16:creationId xmlns:a16="http://schemas.microsoft.com/office/drawing/2014/main" id="{EFA47E28-FF9C-BD44-A81F-52DAEFA16E3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126565" y="4513758"/>
            <a:ext cx="1397004" cy="9803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llphone Tower 3D Model #AD ,#Cellphone#Tower#Model | Tower, Tower models,  3d model">
            <a:extLst>
              <a:ext uri="{FF2B5EF4-FFF2-40B4-BE49-F238E27FC236}">
                <a16:creationId xmlns:a16="http://schemas.microsoft.com/office/drawing/2014/main" id="{3A91B361-4DBB-F64D-A8A7-958C13AD99B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245012" y="4507491"/>
            <a:ext cx="1038689" cy="103868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E666070F-20FC-694D-903F-3F636CEE9BBA}"/>
              </a:ext>
            </a:extLst>
          </p:cNvPr>
          <p:cNvGrpSpPr/>
          <p:nvPr/>
        </p:nvGrpSpPr>
        <p:grpSpPr>
          <a:xfrm>
            <a:off x="5816192" y="1222796"/>
            <a:ext cx="2387600" cy="1987286"/>
            <a:chOff x="4521201" y="3991024"/>
            <a:chExt cx="2387600" cy="1987286"/>
          </a:xfrm>
        </p:grpSpPr>
        <p:sp>
          <p:nvSpPr>
            <p:cNvPr id="9" name="Rectangle 8">
              <a:extLst>
                <a:ext uri="{FF2B5EF4-FFF2-40B4-BE49-F238E27FC236}">
                  <a16:creationId xmlns:a16="http://schemas.microsoft.com/office/drawing/2014/main" id="{7CAE7A8C-1A00-B549-A057-E481F615287E}"/>
                </a:ext>
              </a:extLst>
            </p:cNvPr>
            <p:cNvSpPr/>
            <p:nvPr/>
          </p:nvSpPr>
          <p:spPr>
            <a:xfrm>
              <a:off x="4521201" y="4515428"/>
              <a:ext cx="2387600"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SCTP PP:60 Port: 38412</a:t>
              </a:r>
            </a:p>
          </p:txBody>
        </p:sp>
        <p:sp>
          <p:nvSpPr>
            <p:cNvPr id="10" name="Rectangle 9">
              <a:extLst>
                <a:ext uri="{FF2B5EF4-FFF2-40B4-BE49-F238E27FC236}">
                  <a16:creationId xmlns:a16="http://schemas.microsoft.com/office/drawing/2014/main" id="{F9B91D96-4FDA-B64D-AAED-BF7429130EC1}"/>
                </a:ext>
              </a:extLst>
            </p:cNvPr>
            <p:cNvSpPr/>
            <p:nvPr/>
          </p:nvSpPr>
          <p:spPr>
            <a:xfrm>
              <a:off x="4521201" y="5461843"/>
              <a:ext cx="2387600" cy="51646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a:t>
              </a:r>
            </a:p>
          </p:txBody>
        </p:sp>
        <p:sp>
          <p:nvSpPr>
            <p:cNvPr id="11" name="Rectangle 10">
              <a:extLst>
                <a:ext uri="{FF2B5EF4-FFF2-40B4-BE49-F238E27FC236}">
                  <a16:creationId xmlns:a16="http://schemas.microsoft.com/office/drawing/2014/main" id="{E61C4763-4F88-1949-8221-79D404DE674A}"/>
                </a:ext>
              </a:extLst>
            </p:cNvPr>
            <p:cNvSpPr/>
            <p:nvPr/>
          </p:nvSpPr>
          <p:spPr>
            <a:xfrm>
              <a:off x="4521201" y="4972629"/>
              <a:ext cx="2387600" cy="516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sp>
          <p:nvSpPr>
            <p:cNvPr id="12" name="Rectangle 11">
              <a:extLst>
                <a:ext uri="{FF2B5EF4-FFF2-40B4-BE49-F238E27FC236}">
                  <a16:creationId xmlns:a16="http://schemas.microsoft.com/office/drawing/2014/main" id="{8BA2CC2C-8306-BD4A-9870-C166DB18FB3A}"/>
                </a:ext>
              </a:extLst>
            </p:cNvPr>
            <p:cNvSpPr/>
            <p:nvPr/>
          </p:nvSpPr>
          <p:spPr>
            <a:xfrm>
              <a:off x="4521201" y="3991024"/>
              <a:ext cx="2387600" cy="5164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NGAP</a:t>
              </a:r>
            </a:p>
          </p:txBody>
        </p:sp>
      </p:grpSp>
    </p:spTree>
    <p:extLst>
      <p:ext uri="{BB962C8B-B14F-4D97-AF65-F5344CB8AC3E}">
        <p14:creationId xmlns:p14="http://schemas.microsoft.com/office/powerpoint/2010/main" val="2185015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D3366-4157-374C-8AC1-27A5FCA1B59F}"/>
              </a:ext>
            </a:extLst>
          </p:cNvPr>
          <p:cNvSpPr>
            <a:spLocks noGrp="1"/>
          </p:cNvSpPr>
          <p:nvPr>
            <p:ph type="title"/>
          </p:nvPr>
        </p:nvSpPr>
        <p:spPr>
          <a:xfrm>
            <a:off x="1301530" y="-133165"/>
            <a:ext cx="10515600" cy="1325563"/>
          </a:xfrm>
        </p:spPr>
        <p:txBody>
          <a:bodyPr/>
          <a:lstStyle/>
          <a:p>
            <a:r>
              <a:rPr lang="en-US" dirty="0"/>
              <a:t>Interface </a:t>
            </a:r>
            <a:r>
              <a:rPr lang="en-US" dirty="0" err="1"/>
              <a:t>Nn</a:t>
            </a:r>
            <a:r>
              <a:rPr lang="en-US" dirty="0"/>
              <a:t>**f </a:t>
            </a:r>
          </a:p>
        </p:txBody>
      </p:sp>
      <p:graphicFrame>
        <p:nvGraphicFramePr>
          <p:cNvPr id="15" name="Content Placeholder 2">
            <a:extLst>
              <a:ext uri="{FF2B5EF4-FFF2-40B4-BE49-F238E27FC236}">
                <a16:creationId xmlns:a16="http://schemas.microsoft.com/office/drawing/2014/main" id="{D6AB9053-BB12-4A66-A2D9-A0AA54BB3A4E}"/>
              </a:ext>
            </a:extLst>
          </p:cNvPr>
          <p:cNvGraphicFramePr>
            <a:graphicFrameLocks noGrp="1"/>
          </p:cNvGraphicFramePr>
          <p:nvPr>
            <p:ph idx="1"/>
            <p:extLst>
              <p:ext uri="{D42A27DB-BD31-4B8C-83A1-F6EECF244321}">
                <p14:modId xmlns:p14="http://schemas.microsoft.com/office/powerpoint/2010/main" val="1787030638"/>
              </p:ext>
            </p:extLst>
          </p:nvPr>
        </p:nvGraphicFramePr>
        <p:xfrm>
          <a:off x="-778147" y="876428"/>
          <a:ext cx="74737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a:extLst>
              <a:ext uri="{FF2B5EF4-FFF2-40B4-BE49-F238E27FC236}">
                <a16:creationId xmlns:a16="http://schemas.microsoft.com/office/drawing/2014/main" id="{E666070F-20FC-694D-903F-3F636CEE9BBA}"/>
              </a:ext>
            </a:extLst>
          </p:cNvPr>
          <p:cNvGrpSpPr/>
          <p:nvPr/>
        </p:nvGrpSpPr>
        <p:grpSpPr>
          <a:xfrm>
            <a:off x="5816192" y="1222796"/>
            <a:ext cx="2387600" cy="1987286"/>
            <a:chOff x="4521201" y="3991024"/>
            <a:chExt cx="2387600" cy="1987286"/>
          </a:xfrm>
        </p:grpSpPr>
        <p:sp>
          <p:nvSpPr>
            <p:cNvPr id="9" name="Rectangle 8">
              <a:extLst>
                <a:ext uri="{FF2B5EF4-FFF2-40B4-BE49-F238E27FC236}">
                  <a16:creationId xmlns:a16="http://schemas.microsoft.com/office/drawing/2014/main" id="{7CAE7A8C-1A00-B549-A057-E481F615287E}"/>
                </a:ext>
              </a:extLst>
            </p:cNvPr>
            <p:cNvSpPr/>
            <p:nvPr/>
          </p:nvSpPr>
          <p:spPr>
            <a:xfrm>
              <a:off x="4521201" y="4515428"/>
              <a:ext cx="2387600"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TCP Port 443</a:t>
              </a:r>
            </a:p>
          </p:txBody>
        </p:sp>
        <p:sp>
          <p:nvSpPr>
            <p:cNvPr id="10" name="Rectangle 9">
              <a:extLst>
                <a:ext uri="{FF2B5EF4-FFF2-40B4-BE49-F238E27FC236}">
                  <a16:creationId xmlns:a16="http://schemas.microsoft.com/office/drawing/2014/main" id="{F9B91D96-4FDA-B64D-AAED-BF7429130EC1}"/>
                </a:ext>
              </a:extLst>
            </p:cNvPr>
            <p:cNvSpPr/>
            <p:nvPr/>
          </p:nvSpPr>
          <p:spPr>
            <a:xfrm>
              <a:off x="4521201" y="5461843"/>
              <a:ext cx="2387600" cy="51646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a:t>
              </a:r>
            </a:p>
          </p:txBody>
        </p:sp>
        <p:sp>
          <p:nvSpPr>
            <p:cNvPr id="11" name="Rectangle 10">
              <a:extLst>
                <a:ext uri="{FF2B5EF4-FFF2-40B4-BE49-F238E27FC236}">
                  <a16:creationId xmlns:a16="http://schemas.microsoft.com/office/drawing/2014/main" id="{E61C4763-4F88-1949-8221-79D404DE674A}"/>
                </a:ext>
              </a:extLst>
            </p:cNvPr>
            <p:cNvSpPr/>
            <p:nvPr/>
          </p:nvSpPr>
          <p:spPr>
            <a:xfrm>
              <a:off x="4521201" y="4972629"/>
              <a:ext cx="2387600" cy="516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sp>
          <p:nvSpPr>
            <p:cNvPr id="12" name="Rectangle 11">
              <a:extLst>
                <a:ext uri="{FF2B5EF4-FFF2-40B4-BE49-F238E27FC236}">
                  <a16:creationId xmlns:a16="http://schemas.microsoft.com/office/drawing/2014/main" id="{8BA2CC2C-8306-BD4A-9870-C166DB18FB3A}"/>
                </a:ext>
              </a:extLst>
            </p:cNvPr>
            <p:cNvSpPr/>
            <p:nvPr/>
          </p:nvSpPr>
          <p:spPr>
            <a:xfrm>
              <a:off x="4521201" y="3991024"/>
              <a:ext cx="2387600" cy="5164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HTTP/2</a:t>
              </a:r>
            </a:p>
          </p:txBody>
        </p:sp>
      </p:grpSp>
      <p:pic>
        <p:nvPicPr>
          <p:cNvPr id="14" name="Picture 13">
            <a:extLst>
              <a:ext uri="{FF2B5EF4-FFF2-40B4-BE49-F238E27FC236}">
                <a16:creationId xmlns:a16="http://schemas.microsoft.com/office/drawing/2014/main" id="{491FAA1A-8452-A24B-A2F7-AEFE623BF07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67267" y="3545453"/>
            <a:ext cx="8142849" cy="3481068"/>
          </a:xfrm>
          <a:prstGeom prst="rect">
            <a:avLst/>
          </a:prstGeom>
        </p:spPr>
      </p:pic>
      <p:sp>
        <p:nvSpPr>
          <p:cNvPr id="16" name="Rectangle 15">
            <a:extLst>
              <a:ext uri="{FF2B5EF4-FFF2-40B4-BE49-F238E27FC236}">
                <a16:creationId xmlns:a16="http://schemas.microsoft.com/office/drawing/2014/main" id="{89AB34D9-C6B2-6243-B275-5C1410FC9A9B}"/>
              </a:ext>
            </a:extLst>
          </p:cNvPr>
          <p:cNvSpPr/>
          <p:nvPr/>
        </p:nvSpPr>
        <p:spPr>
          <a:xfrm>
            <a:off x="6133253" y="4116278"/>
            <a:ext cx="6519334"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2B06128-2239-9B4F-8D9C-B507427373E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98971" y="2439741"/>
            <a:ext cx="2142067" cy="1208178"/>
          </a:xfrm>
          <a:prstGeom prst="rect">
            <a:avLst/>
          </a:prstGeom>
        </p:spPr>
      </p:pic>
    </p:spTree>
    <p:extLst>
      <p:ext uri="{BB962C8B-B14F-4D97-AF65-F5344CB8AC3E}">
        <p14:creationId xmlns:p14="http://schemas.microsoft.com/office/powerpoint/2010/main" val="230116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357B5-F1B2-E944-A5CE-903C7C0325F5}"/>
              </a:ext>
            </a:extLst>
          </p:cNvPr>
          <p:cNvSpPr>
            <a:spLocks noGrp="1"/>
          </p:cNvSpPr>
          <p:nvPr>
            <p:ph type="title"/>
          </p:nvPr>
        </p:nvSpPr>
        <p:spPr>
          <a:xfrm>
            <a:off x="60960" y="-91501"/>
            <a:ext cx="10515600" cy="1325563"/>
          </a:xfrm>
        </p:spPr>
        <p:txBody>
          <a:bodyPr/>
          <a:lstStyle/>
          <a:p>
            <a:r>
              <a:rPr lang="en-US" dirty="0"/>
              <a:t>Interfaces N4, N3, N6</a:t>
            </a:r>
          </a:p>
        </p:txBody>
      </p:sp>
      <p:pic>
        <p:nvPicPr>
          <p:cNvPr id="4" name="Picture 3">
            <a:extLst>
              <a:ext uri="{FF2B5EF4-FFF2-40B4-BE49-F238E27FC236}">
                <a16:creationId xmlns:a16="http://schemas.microsoft.com/office/drawing/2014/main" id="{2D0E909A-B7DF-6F46-AEA7-315DB0EBFBB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31013" y="2180841"/>
            <a:ext cx="8142849" cy="3481068"/>
          </a:xfrm>
          <a:prstGeom prst="rect">
            <a:avLst/>
          </a:prstGeom>
        </p:spPr>
      </p:pic>
      <p:sp>
        <p:nvSpPr>
          <p:cNvPr id="5" name="Rectangle 4">
            <a:extLst>
              <a:ext uri="{FF2B5EF4-FFF2-40B4-BE49-F238E27FC236}">
                <a16:creationId xmlns:a16="http://schemas.microsoft.com/office/drawing/2014/main" id="{D150B84A-2FE7-8F4F-A15B-DAC218E53113}"/>
              </a:ext>
            </a:extLst>
          </p:cNvPr>
          <p:cNvSpPr/>
          <p:nvPr/>
        </p:nvSpPr>
        <p:spPr>
          <a:xfrm>
            <a:off x="895773" y="4074398"/>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Rectangle 5">
            <a:extLst>
              <a:ext uri="{FF2B5EF4-FFF2-40B4-BE49-F238E27FC236}">
                <a16:creationId xmlns:a16="http://schemas.microsoft.com/office/drawing/2014/main" id="{8244D42A-2859-AD47-8DC2-6263AD8A441A}"/>
              </a:ext>
            </a:extLst>
          </p:cNvPr>
          <p:cNvSpPr/>
          <p:nvPr/>
        </p:nvSpPr>
        <p:spPr>
          <a:xfrm>
            <a:off x="409796" y="4958385"/>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a:extLst>
              <a:ext uri="{FF2B5EF4-FFF2-40B4-BE49-F238E27FC236}">
                <a16:creationId xmlns:a16="http://schemas.microsoft.com/office/drawing/2014/main" id="{24F54603-D590-9447-A67D-14965D80CFD8}"/>
              </a:ext>
            </a:extLst>
          </p:cNvPr>
          <p:cNvSpPr/>
          <p:nvPr/>
        </p:nvSpPr>
        <p:spPr>
          <a:xfrm>
            <a:off x="2447718" y="4910425"/>
            <a:ext cx="711200" cy="728133"/>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EA8026-31C3-774C-AEBE-9288DD6147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21396" y="5586344"/>
            <a:ext cx="1405467" cy="1087847"/>
          </a:xfrm>
          <a:prstGeom prst="rect">
            <a:avLst/>
          </a:prstGeom>
        </p:spPr>
      </p:pic>
      <p:pic>
        <p:nvPicPr>
          <p:cNvPr id="9" name="Picture 6" descr="200&amp;#39; FT Feet Ethernet Network Patch Cat6 Cable for Xbox \ PC \ Modem \ PS4  \ PS3 \ Router (200ft) - Blue New - Walmart.com - Walmart.com">
            <a:extLst>
              <a:ext uri="{FF2B5EF4-FFF2-40B4-BE49-F238E27FC236}">
                <a16:creationId xmlns:a16="http://schemas.microsoft.com/office/drawing/2014/main" id="{23353F13-6711-3E49-A9EF-24102591B7D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45976" y="5595890"/>
            <a:ext cx="1321235" cy="13212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ontent Placeholder 2">
            <a:extLst>
              <a:ext uri="{FF2B5EF4-FFF2-40B4-BE49-F238E27FC236}">
                <a16:creationId xmlns:a16="http://schemas.microsoft.com/office/drawing/2014/main" id="{3EB8281C-D399-B147-9C50-8EA1B79E2F9E}"/>
              </a:ext>
            </a:extLst>
          </p:cNvPr>
          <p:cNvGraphicFramePr>
            <a:graphicFrameLocks noGrp="1"/>
          </p:cNvGraphicFramePr>
          <p:nvPr>
            <p:ph idx="1"/>
            <p:extLst>
              <p:ext uri="{D42A27DB-BD31-4B8C-83A1-F6EECF244321}">
                <p14:modId xmlns:p14="http://schemas.microsoft.com/office/powerpoint/2010/main" val="3464036763"/>
              </p:ext>
            </p:extLst>
          </p:nvPr>
        </p:nvGraphicFramePr>
        <p:xfrm>
          <a:off x="5147733" y="314032"/>
          <a:ext cx="7690509" cy="35721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12" name="Group 11">
            <a:extLst>
              <a:ext uri="{FF2B5EF4-FFF2-40B4-BE49-F238E27FC236}">
                <a16:creationId xmlns:a16="http://schemas.microsoft.com/office/drawing/2014/main" id="{AB60F8AB-76C9-B340-9A01-E031251BF658}"/>
              </a:ext>
            </a:extLst>
          </p:cNvPr>
          <p:cNvGrpSpPr/>
          <p:nvPr/>
        </p:nvGrpSpPr>
        <p:grpSpPr>
          <a:xfrm>
            <a:off x="5456088" y="4870714"/>
            <a:ext cx="2387600" cy="1987286"/>
            <a:chOff x="4521201" y="3991024"/>
            <a:chExt cx="2387600" cy="1987286"/>
          </a:xfrm>
        </p:grpSpPr>
        <p:sp>
          <p:nvSpPr>
            <p:cNvPr id="13" name="Rectangle 12">
              <a:extLst>
                <a:ext uri="{FF2B5EF4-FFF2-40B4-BE49-F238E27FC236}">
                  <a16:creationId xmlns:a16="http://schemas.microsoft.com/office/drawing/2014/main" id="{91956D5B-211E-C546-82F6-324920579032}"/>
                </a:ext>
              </a:extLst>
            </p:cNvPr>
            <p:cNvSpPr/>
            <p:nvPr/>
          </p:nvSpPr>
          <p:spPr>
            <a:xfrm>
              <a:off x="4521201" y="4515428"/>
              <a:ext cx="2387600"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UDP Port 8805</a:t>
              </a:r>
            </a:p>
          </p:txBody>
        </p:sp>
        <p:sp>
          <p:nvSpPr>
            <p:cNvPr id="14" name="Rectangle 13">
              <a:extLst>
                <a:ext uri="{FF2B5EF4-FFF2-40B4-BE49-F238E27FC236}">
                  <a16:creationId xmlns:a16="http://schemas.microsoft.com/office/drawing/2014/main" id="{6EA43BE1-BB82-BB46-A389-96C503E6A41B}"/>
                </a:ext>
              </a:extLst>
            </p:cNvPr>
            <p:cNvSpPr/>
            <p:nvPr/>
          </p:nvSpPr>
          <p:spPr>
            <a:xfrm>
              <a:off x="4521201" y="5461843"/>
              <a:ext cx="2387600" cy="51646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a:t>
              </a:r>
            </a:p>
          </p:txBody>
        </p:sp>
        <p:sp>
          <p:nvSpPr>
            <p:cNvPr id="15" name="Rectangle 14">
              <a:extLst>
                <a:ext uri="{FF2B5EF4-FFF2-40B4-BE49-F238E27FC236}">
                  <a16:creationId xmlns:a16="http://schemas.microsoft.com/office/drawing/2014/main" id="{C8D12B6F-AB32-6E4E-824E-3F60BA86FC49}"/>
                </a:ext>
              </a:extLst>
            </p:cNvPr>
            <p:cNvSpPr/>
            <p:nvPr/>
          </p:nvSpPr>
          <p:spPr>
            <a:xfrm>
              <a:off x="4521201" y="4972629"/>
              <a:ext cx="2387600" cy="516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sp>
          <p:nvSpPr>
            <p:cNvPr id="16" name="Rectangle 15">
              <a:extLst>
                <a:ext uri="{FF2B5EF4-FFF2-40B4-BE49-F238E27FC236}">
                  <a16:creationId xmlns:a16="http://schemas.microsoft.com/office/drawing/2014/main" id="{BA6AD5E5-5BDF-B747-8177-CC447E5E346A}"/>
                </a:ext>
              </a:extLst>
            </p:cNvPr>
            <p:cNvSpPr/>
            <p:nvPr/>
          </p:nvSpPr>
          <p:spPr>
            <a:xfrm>
              <a:off x="4521201" y="3991024"/>
              <a:ext cx="2387600" cy="5164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PFCP</a:t>
              </a:r>
            </a:p>
          </p:txBody>
        </p:sp>
      </p:grpSp>
      <p:grpSp>
        <p:nvGrpSpPr>
          <p:cNvPr id="17" name="Group 16">
            <a:extLst>
              <a:ext uri="{FF2B5EF4-FFF2-40B4-BE49-F238E27FC236}">
                <a16:creationId xmlns:a16="http://schemas.microsoft.com/office/drawing/2014/main" id="{998E7923-D52A-DB44-B12B-75F5B76623B0}"/>
              </a:ext>
            </a:extLst>
          </p:cNvPr>
          <p:cNvGrpSpPr/>
          <p:nvPr/>
        </p:nvGrpSpPr>
        <p:grpSpPr>
          <a:xfrm>
            <a:off x="8202967" y="4870714"/>
            <a:ext cx="2387600" cy="1987286"/>
            <a:chOff x="4521201" y="3991024"/>
            <a:chExt cx="2387600" cy="1987286"/>
          </a:xfrm>
        </p:grpSpPr>
        <p:sp>
          <p:nvSpPr>
            <p:cNvPr id="18" name="Rectangle 17">
              <a:extLst>
                <a:ext uri="{FF2B5EF4-FFF2-40B4-BE49-F238E27FC236}">
                  <a16:creationId xmlns:a16="http://schemas.microsoft.com/office/drawing/2014/main" id="{34E1A08F-3665-4647-9DCA-3BB3B8E3D205}"/>
                </a:ext>
              </a:extLst>
            </p:cNvPr>
            <p:cNvSpPr/>
            <p:nvPr/>
          </p:nvSpPr>
          <p:spPr>
            <a:xfrm>
              <a:off x="4521201" y="4515428"/>
              <a:ext cx="2387600" cy="5164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UDP</a:t>
              </a:r>
            </a:p>
          </p:txBody>
        </p:sp>
        <p:sp>
          <p:nvSpPr>
            <p:cNvPr id="19" name="Rectangle 18">
              <a:extLst>
                <a:ext uri="{FF2B5EF4-FFF2-40B4-BE49-F238E27FC236}">
                  <a16:creationId xmlns:a16="http://schemas.microsoft.com/office/drawing/2014/main" id="{78F5F312-D983-FD42-A644-65018E561393}"/>
                </a:ext>
              </a:extLst>
            </p:cNvPr>
            <p:cNvSpPr/>
            <p:nvPr/>
          </p:nvSpPr>
          <p:spPr>
            <a:xfrm>
              <a:off x="4521201" y="5461843"/>
              <a:ext cx="2387600" cy="51646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a:t>
              </a:r>
            </a:p>
          </p:txBody>
        </p:sp>
        <p:sp>
          <p:nvSpPr>
            <p:cNvPr id="20" name="Rectangle 19">
              <a:extLst>
                <a:ext uri="{FF2B5EF4-FFF2-40B4-BE49-F238E27FC236}">
                  <a16:creationId xmlns:a16="http://schemas.microsoft.com/office/drawing/2014/main" id="{6487B0B6-1E3C-0744-B219-64E03027FEB4}"/>
                </a:ext>
              </a:extLst>
            </p:cNvPr>
            <p:cNvSpPr/>
            <p:nvPr/>
          </p:nvSpPr>
          <p:spPr>
            <a:xfrm>
              <a:off x="4521201" y="4972629"/>
              <a:ext cx="2387600" cy="51646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IP</a:t>
              </a:r>
            </a:p>
          </p:txBody>
        </p:sp>
        <p:sp>
          <p:nvSpPr>
            <p:cNvPr id="21" name="Rectangle 20">
              <a:extLst>
                <a:ext uri="{FF2B5EF4-FFF2-40B4-BE49-F238E27FC236}">
                  <a16:creationId xmlns:a16="http://schemas.microsoft.com/office/drawing/2014/main" id="{FFCBA7FC-D3A3-4141-81F6-00D72483FA0F}"/>
                </a:ext>
              </a:extLst>
            </p:cNvPr>
            <p:cNvSpPr/>
            <p:nvPr/>
          </p:nvSpPr>
          <p:spPr>
            <a:xfrm>
              <a:off x="4521201" y="3991024"/>
              <a:ext cx="2387600" cy="51646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GTP-U</a:t>
              </a:r>
            </a:p>
          </p:txBody>
        </p:sp>
      </p:grpSp>
      <p:sp>
        <p:nvSpPr>
          <p:cNvPr id="22" name="Rectangle 21">
            <a:extLst>
              <a:ext uri="{FF2B5EF4-FFF2-40B4-BE49-F238E27FC236}">
                <a16:creationId xmlns:a16="http://schemas.microsoft.com/office/drawing/2014/main" id="{329A4889-3E16-A64D-BB76-176B8452007E}"/>
              </a:ext>
            </a:extLst>
          </p:cNvPr>
          <p:cNvSpPr/>
          <p:nvPr/>
        </p:nvSpPr>
        <p:spPr>
          <a:xfrm>
            <a:off x="8202967" y="4354247"/>
            <a:ext cx="2387600" cy="51646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Pictures (IP/TCP/HTTP)</a:t>
            </a:r>
          </a:p>
        </p:txBody>
      </p:sp>
      <p:sp>
        <p:nvSpPr>
          <p:cNvPr id="23" name="TextBox 22">
            <a:extLst>
              <a:ext uri="{FF2B5EF4-FFF2-40B4-BE49-F238E27FC236}">
                <a16:creationId xmlns:a16="http://schemas.microsoft.com/office/drawing/2014/main" id="{97F6872D-12D8-7D42-B1A8-41D32EDF5D7E}"/>
              </a:ext>
            </a:extLst>
          </p:cNvPr>
          <p:cNvSpPr txBox="1"/>
          <p:nvPr/>
        </p:nvSpPr>
        <p:spPr>
          <a:xfrm>
            <a:off x="6424506" y="4462605"/>
            <a:ext cx="450764" cy="369332"/>
          </a:xfrm>
          <a:prstGeom prst="rect">
            <a:avLst/>
          </a:prstGeom>
          <a:noFill/>
        </p:spPr>
        <p:txBody>
          <a:bodyPr wrap="none" rtlCol="0">
            <a:spAutoFit/>
          </a:bodyPr>
          <a:lstStyle/>
          <a:p>
            <a:r>
              <a:rPr lang="en-US" dirty="0"/>
              <a:t>N4</a:t>
            </a:r>
          </a:p>
        </p:txBody>
      </p:sp>
      <p:sp>
        <p:nvSpPr>
          <p:cNvPr id="24" name="TextBox 23">
            <a:extLst>
              <a:ext uri="{FF2B5EF4-FFF2-40B4-BE49-F238E27FC236}">
                <a16:creationId xmlns:a16="http://schemas.microsoft.com/office/drawing/2014/main" id="{C3DF94A4-BEA4-294D-9D99-0017B33334E3}"/>
              </a:ext>
            </a:extLst>
          </p:cNvPr>
          <p:cNvSpPr txBox="1"/>
          <p:nvPr/>
        </p:nvSpPr>
        <p:spPr>
          <a:xfrm>
            <a:off x="9099972" y="3946140"/>
            <a:ext cx="806631" cy="369332"/>
          </a:xfrm>
          <a:prstGeom prst="rect">
            <a:avLst/>
          </a:prstGeom>
          <a:noFill/>
        </p:spPr>
        <p:txBody>
          <a:bodyPr wrap="none" rtlCol="0">
            <a:spAutoFit/>
          </a:bodyPr>
          <a:lstStyle/>
          <a:p>
            <a:r>
              <a:rPr lang="en-US" dirty="0"/>
              <a:t>N3/N6</a:t>
            </a:r>
          </a:p>
        </p:txBody>
      </p:sp>
    </p:spTree>
    <p:extLst>
      <p:ext uri="{BB962C8B-B14F-4D97-AF65-F5344CB8AC3E}">
        <p14:creationId xmlns:p14="http://schemas.microsoft.com/office/powerpoint/2010/main" val="307174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41AA2-1C86-3840-9BEF-0815057B87F5}"/>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4700"/>
              <a:t>OK, I grokked about 35%, I want to learn more</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Pulp for 8 year olds: Choose Your Own Adventure cover art - Nerd Reactor">
            <a:extLst>
              <a:ext uri="{FF2B5EF4-FFF2-40B4-BE49-F238E27FC236}">
                <a16:creationId xmlns:a16="http://schemas.microsoft.com/office/drawing/2014/main" id="{1667D38C-DEA1-1E4F-9E3C-031A7771F20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a:ext>
            </a:extLst>
          </a:blip>
          <a:srcRect/>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80605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6A6D35-C73E-A649-91FD-9DD4F463DDA1}"/>
              </a:ext>
            </a:extLst>
          </p:cNvPr>
          <p:cNvSpPr>
            <a:spLocks noGrp="1"/>
          </p:cNvSpPr>
          <p:nvPr>
            <p:ph type="title"/>
          </p:nvPr>
        </p:nvSpPr>
        <p:spPr>
          <a:xfrm>
            <a:off x="833002" y="365125"/>
            <a:ext cx="10520702" cy="1325563"/>
          </a:xfrm>
        </p:spPr>
        <p:txBody>
          <a:bodyPr>
            <a:normAutofit/>
          </a:bodyPr>
          <a:lstStyle/>
          <a:p>
            <a:r>
              <a:rPr lang="en-US">
                <a:solidFill>
                  <a:srgbClr val="FFFFFF"/>
                </a:solidFill>
              </a:rPr>
              <a:t>Finding things on the Internet</a:t>
            </a:r>
          </a:p>
        </p:txBody>
      </p:sp>
      <p:sp>
        <p:nvSpPr>
          <p:cNvPr id="3" name="Content Placeholder 2">
            <a:extLst>
              <a:ext uri="{FF2B5EF4-FFF2-40B4-BE49-F238E27FC236}">
                <a16:creationId xmlns:a16="http://schemas.microsoft.com/office/drawing/2014/main" id="{9F272603-0ADF-1645-A058-3A2E9D66FC5B}"/>
              </a:ext>
            </a:extLst>
          </p:cNvPr>
          <p:cNvSpPr>
            <a:spLocks noGrp="1"/>
          </p:cNvSpPr>
          <p:nvPr>
            <p:ph idx="1"/>
          </p:nvPr>
        </p:nvSpPr>
        <p:spPr>
          <a:xfrm>
            <a:off x="833002" y="1388533"/>
            <a:ext cx="10515598" cy="4847695"/>
          </a:xfrm>
        </p:spPr>
        <p:txBody>
          <a:bodyPr>
            <a:normAutofit fontScale="92500" lnSpcReduction="10000"/>
          </a:bodyPr>
          <a:lstStyle/>
          <a:p>
            <a:r>
              <a:rPr lang="en-US" sz="2400" dirty="0">
                <a:solidFill>
                  <a:srgbClr val="FFFFFF"/>
                </a:solidFill>
              </a:rPr>
              <a:t>How to find an AMF or RAN (Tower)</a:t>
            </a:r>
          </a:p>
          <a:p>
            <a:pPr lvl="1"/>
            <a:r>
              <a:rPr lang="en-US" dirty="0">
                <a:solidFill>
                  <a:srgbClr val="FFFFFF"/>
                </a:solidFill>
                <a:hlinkClick r:id="rId2"/>
              </a:rPr>
              <a:t>https://github.com/nobletrout/sctpscan</a:t>
            </a:r>
            <a:endParaRPr lang="en-US" dirty="0">
              <a:solidFill>
                <a:srgbClr val="FFFFFF"/>
              </a:solidFill>
            </a:endParaRPr>
          </a:p>
          <a:p>
            <a:pPr lvl="1"/>
            <a:r>
              <a:rPr lang="en-US" dirty="0">
                <a:solidFill>
                  <a:srgbClr val="FFFFFF"/>
                </a:solidFill>
              </a:rPr>
              <a:t>Set SCTP port to 38412 (we found about 50)</a:t>
            </a:r>
          </a:p>
          <a:p>
            <a:pPr lvl="1"/>
            <a:r>
              <a:rPr lang="en-US" dirty="0">
                <a:solidFill>
                  <a:srgbClr val="FFFFFF"/>
                </a:solidFill>
              </a:rPr>
              <a:t>LTE version: 36412 (we found around 600 or so)</a:t>
            </a:r>
          </a:p>
          <a:p>
            <a:r>
              <a:rPr lang="en-US" sz="2400" dirty="0">
                <a:solidFill>
                  <a:srgbClr val="FFFFFF"/>
                </a:solidFill>
              </a:rPr>
              <a:t>How to find a UPF or SMF</a:t>
            </a:r>
          </a:p>
          <a:p>
            <a:pPr lvl="1"/>
            <a:r>
              <a:rPr lang="en-US" dirty="0">
                <a:solidFill>
                  <a:srgbClr val="FFFFFF"/>
                </a:solidFill>
              </a:rPr>
              <a:t>UDP port 8805</a:t>
            </a:r>
          </a:p>
          <a:p>
            <a:pPr lvl="1"/>
            <a:r>
              <a:rPr lang="en-US" dirty="0">
                <a:solidFill>
                  <a:srgbClr val="FFFFFF"/>
                </a:solidFill>
              </a:rPr>
              <a:t>Send a PFCP Heartbeat Request</a:t>
            </a:r>
          </a:p>
          <a:p>
            <a:pPr lvl="1"/>
            <a:r>
              <a:rPr lang="en-US" dirty="0">
                <a:solidFill>
                  <a:srgbClr val="FFFFFF"/>
                </a:solidFill>
              </a:rPr>
              <a:t>Shodan will find LTE equipment doing this on UDP 2123 &amp; 2152 but not 8805</a:t>
            </a:r>
          </a:p>
          <a:p>
            <a:pPr lvl="2"/>
            <a:r>
              <a:rPr lang="en-US" sz="2400" dirty="0">
                <a:solidFill>
                  <a:srgbClr val="FFFFFF"/>
                </a:solidFill>
              </a:rPr>
              <a:t>These are called GGSN’s and SGW’s but it’s the same thing just older</a:t>
            </a:r>
          </a:p>
          <a:p>
            <a:r>
              <a:rPr lang="en-US" sz="2400" dirty="0">
                <a:solidFill>
                  <a:srgbClr val="FFFFFF"/>
                </a:solidFill>
              </a:rPr>
              <a:t>Find the cloud stuff </a:t>
            </a:r>
            <a:r>
              <a:rPr lang="en-US" sz="2400" dirty="0" err="1">
                <a:solidFill>
                  <a:srgbClr val="FFFFFF"/>
                </a:solidFill>
              </a:rPr>
              <a:t>Nn</a:t>
            </a:r>
            <a:r>
              <a:rPr lang="en-US" sz="2400" dirty="0">
                <a:solidFill>
                  <a:srgbClr val="FFFFFF"/>
                </a:solidFill>
              </a:rPr>
              <a:t>**f</a:t>
            </a:r>
          </a:p>
          <a:p>
            <a:pPr lvl="1"/>
            <a:r>
              <a:rPr lang="en-US" dirty="0">
                <a:solidFill>
                  <a:srgbClr val="FFFFFF"/>
                </a:solidFill>
              </a:rPr>
              <a:t>HTTP/2</a:t>
            </a:r>
          </a:p>
          <a:p>
            <a:pPr lvl="1"/>
            <a:r>
              <a:rPr lang="en-US" dirty="0">
                <a:solidFill>
                  <a:srgbClr val="FFFFFF"/>
                </a:solidFill>
              </a:rPr>
              <a:t>Have not read the docs yet on that, but it’s a documented HTTP API</a:t>
            </a:r>
          </a:p>
          <a:p>
            <a:r>
              <a:rPr lang="en-US" sz="2400" dirty="0">
                <a:solidFill>
                  <a:srgbClr val="FFFFFF"/>
                </a:solidFill>
              </a:rPr>
              <a:t>Note: a lot of the stuff we found was not available on Shodan (404 pirate)</a:t>
            </a:r>
          </a:p>
        </p:txBody>
      </p:sp>
    </p:spTree>
    <p:extLst>
      <p:ext uri="{BB962C8B-B14F-4D97-AF65-F5344CB8AC3E}">
        <p14:creationId xmlns:p14="http://schemas.microsoft.com/office/powerpoint/2010/main" val="302022070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C460E51-9A93-744A-90B6-DEA1F2A2D4CC}"/>
              </a:ext>
            </a:extLst>
          </p:cNvPr>
          <p:cNvSpPr>
            <a:spLocks noGrp="1"/>
          </p:cNvSpPr>
          <p:nvPr>
            <p:ph type="title"/>
          </p:nvPr>
        </p:nvSpPr>
        <p:spPr>
          <a:xfrm>
            <a:off x="833002" y="448253"/>
            <a:ext cx="10520702" cy="1325563"/>
          </a:xfrm>
        </p:spPr>
        <p:txBody>
          <a:bodyPr>
            <a:normAutofit/>
          </a:bodyPr>
          <a:lstStyle/>
          <a:p>
            <a:r>
              <a:rPr lang="en-US" dirty="0"/>
              <a:t>I want to find cell phone towers with radios</a:t>
            </a:r>
          </a:p>
        </p:txBody>
      </p:sp>
      <p:sp>
        <p:nvSpPr>
          <p:cNvPr id="3" name="Content Placeholder 2">
            <a:extLst>
              <a:ext uri="{FF2B5EF4-FFF2-40B4-BE49-F238E27FC236}">
                <a16:creationId xmlns:a16="http://schemas.microsoft.com/office/drawing/2014/main" id="{ED5D2AFE-089C-7C47-A3E4-2B9DE21EB726}"/>
              </a:ext>
            </a:extLst>
          </p:cNvPr>
          <p:cNvSpPr>
            <a:spLocks noGrp="1"/>
          </p:cNvSpPr>
          <p:nvPr>
            <p:ph idx="1"/>
          </p:nvPr>
        </p:nvSpPr>
        <p:spPr>
          <a:xfrm>
            <a:off x="728134" y="1490133"/>
            <a:ext cx="5046134" cy="4686829"/>
          </a:xfrm>
        </p:spPr>
        <p:txBody>
          <a:bodyPr>
            <a:normAutofit/>
          </a:bodyPr>
          <a:lstStyle/>
          <a:p>
            <a:r>
              <a:rPr lang="en-US" sz="2000" dirty="0"/>
              <a:t>Get yourself </a:t>
            </a:r>
            <a:r>
              <a:rPr lang="en-US" sz="2000" dirty="0" err="1"/>
              <a:t>srsRAN</a:t>
            </a:r>
            <a:r>
              <a:rPr lang="en-US" sz="2000" dirty="0"/>
              <a:t> and a good SDR (US Robotics Best, </a:t>
            </a:r>
            <a:r>
              <a:rPr lang="en-US" sz="2000" dirty="0" err="1"/>
              <a:t>BladeRF</a:t>
            </a:r>
            <a:r>
              <a:rPr lang="en-US" sz="2000" dirty="0"/>
              <a:t> ok)</a:t>
            </a:r>
          </a:p>
          <a:p>
            <a:pPr lvl="1"/>
            <a:r>
              <a:rPr lang="en-US" sz="2000" dirty="0">
                <a:hlinkClick r:id="rId2"/>
              </a:rPr>
              <a:t>https://github.com/srsran/srsRAN</a:t>
            </a:r>
            <a:endParaRPr lang="en-US" sz="2000" dirty="0"/>
          </a:p>
          <a:p>
            <a:pPr lvl="1"/>
            <a:r>
              <a:rPr lang="en-US" sz="2000" dirty="0" err="1"/>
              <a:t>srsRAN</a:t>
            </a:r>
            <a:r>
              <a:rPr lang="en-US" sz="2000" dirty="0"/>
              <a:t> supports a full wireless network deployment,  both as a UE or RAN + EPC</a:t>
            </a:r>
          </a:p>
          <a:p>
            <a:r>
              <a:rPr lang="en-US" sz="2000" dirty="0"/>
              <a:t>After compiling, run lib/examples/</a:t>
            </a:r>
            <a:r>
              <a:rPr lang="en-US" sz="2000" dirty="0" err="1"/>
              <a:t>cell_search</a:t>
            </a:r>
            <a:r>
              <a:rPr lang="en-US" sz="2000" dirty="0"/>
              <a:t> -b 5</a:t>
            </a:r>
          </a:p>
          <a:p>
            <a:pPr lvl="1"/>
            <a:r>
              <a:rPr lang="en-US" sz="2000" dirty="0"/>
              <a:t>This is what Crocodile Hunter does under the hood and matches to the FCC’s list of known broadcasters</a:t>
            </a:r>
          </a:p>
        </p:txBody>
      </p:sp>
      <p:pic>
        <p:nvPicPr>
          <p:cNvPr id="4" name="Picture 3">
            <a:extLst>
              <a:ext uri="{FF2B5EF4-FFF2-40B4-BE49-F238E27FC236}">
                <a16:creationId xmlns:a16="http://schemas.microsoft.com/office/drawing/2014/main" id="{59D2F7CE-9BD8-304D-BDFC-2D24572B42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7734" y="2870183"/>
            <a:ext cx="4935970" cy="2628404"/>
          </a:xfrm>
          <a:prstGeom prst="rect">
            <a:avLst/>
          </a:prstGeom>
        </p:spPr>
      </p:pic>
    </p:spTree>
    <p:extLst>
      <p:ext uri="{BB962C8B-B14F-4D97-AF65-F5344CB8AC3E}">
        <p14:creationId xmlns:p14="http://schemas.microsoft.com/office/powerpoint/2010/main" val="5659219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AA3763D3-7ECA-0046-9749-E57D1C4E23E1}"/>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508432" y="2379133"/>
            <a:ext cx="5450175" cy="2929467"/>
          </a:xfrm>
          <a:prstGeom prst="rect">
            <a:avLst/>
          </a:prstGeom>
          <a:noFill/>
          <a:extLst>
            <a:ext uri="{909E8E84-426E-40DD-AFC4-6F175D3DCCD1}">
              <a14:hiddenFill xmlns:a14="http://schemas.microsoft.com/office/drawing/2010/main">
                <a:solidFill>
                  <a:srgbClr val="FFFFFF"/>
                </a:solidFill>
              </a14:hiddenFill>
            </a:ext>
          </a:extLst>
        </p:spPr>
      </p:pic>
      <p:sp>
        <p:nvSpPr>
          <p:cNvPr id="137" name="Freeform: Shape 136">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D04BD2-F525-7A42-9023-FDDF19814B8B}"/>
              </a:ext>
            </a:extLst>
          </p:cNvPr>
          <p:cNvSpPr>
            <a:spLocks noGrp="1"/>
          </p:cNvSpPr>
          <p:nvPr>
            <p:ph type="title"/>
          </p:nvPr>
        </p:nvSpPr>
        <p:spPr>
          <a:xfrm>
            <a:off x="838199" y="365125"/>
            <a:ext cx="5529943" cy="1325563"/>
          </a:xfrm>
        </p:spPr>
        <p:txBody>
          <a:bodyPr>
            <a:normAutofit/>
          </a:bodyPr>
          <a:lstStyle/>
          <a:p>
            <a:r>
              <a:rPr lang="en-US" sz="4100"/>
              <a:t>I want to build a working LTE/5G network</a:t>
            </a:r>
          </a:p>
        </p:txBody>
      </p:sp>
      <p:sp>
        <p:nvSpPr>
          <p:cNvPr id="3" name="Content Placeholder 2">
            <a:extLst>
              <a:ext uri="{FF2B5EF4-FFF2-40B4-BE49-F238E27FC236}">
                <a16:creationId xmlns:a16="http://schemas.microsoft.com/office/drawing/2014/main" id="{79B24D12-4861-854B-A3C9-39244E98D4E0}"/>
              </a:ext>
            </a:extLst>
          </p:cNvPr>
          <p:cNvSpPr>
            <a:spLocks noGrp="1"/>
          </p:cNvSpPr>
          <p:nvPr>
            <p:ph idx="1"/>
          </p:nvPr>
        </p:nvSpPr>
        <p:spPr>
          <a:xfrm>
            <a:off x="838199" y="1825625"/>
            <a:ext cx="4128169" cy="3399518"/>
          </a:xfrm>
        </p:spPr>
        <p:txBody>
          <a:bodyPr>
            <a:normAutofit lnSpcReduction="10000"/>
          </a:bodyPr>
          <a:lstStyle/>
          <a:p>
            <a:r>
              <a:rPr lang="en-US" sz="2000" dirty="0"/>
              <a:t>COTS are available</a:t>
            </a:r>
          </a:p>
          <a:p>
            <a:r>
              <a:rPr lang="en-US" sz="2000" dirty="0"/>
              <a:t>It is legal with CBRS</a:t>
            </a:r>
          </a:p>
          <a:p>
            <a:r>
              <a:rPr lang="en-US" sz="2000" dirty="0"/>
              <a:t>Can probably do it for around $1000</a:t>
            </a:r>
          </a:p>
          <a:p>
            <a:r>
              <a:rPr lang="en-US" sz="2000" dirty="0"/>
              <a:t>Vendors:</a:t>
            </a:r>
          </a:p>
          <a:p>
            <a:pPr lvl="1"/>
            <a:r>
              <a:rPr lang="en-US" sz="1600" dirty="0" err="1"/>
              <a:t>Baicell</a:t>
            </a:r>
            <a:endParaRPr lang="en-US" sz="1600" dirty="0"/>
          </a:p>
          <a:p>
            <a:pPr lvl="1"/>
            <a:r>
              <a:rPr lang="en-US" sz="1600" dirty="0" err="1"/>
              <a:t>Blinq</a:t>
            </a:r>
            <a:r>
              <a:rPr lang="en-US" sz="1600" dirty="0"/>
              <a:t> networks</a:t>
            </a:r>
          </a:p>
          <a:p>
            <a:pPr lvl="1"/>
            <a:r>
              <a:rPr lang="en-US" sz="1600" dirty="0"/>
              <a:t>Aruba</a:t>
            </a:r>
          </a:p>
          <a:p>
            <a:pPr lvl="1"/>
            <a:r>
              <a:rPr lang="en-US" sz="1600" dirty="0"/>
              <a:t>Ruckus</a:t>
            </a:r>
          </a:p>
          <a:p>
            <a:r>
              <a:rPr lang="en-US" sz="2000" dirty="0"/>
              <a:t>Will even offload all the 5G core for you to the ”cloud”</a:t>
            </a:r>
          </a:p>
        </p:txBody>
      </p:sp>
    </p:spTree>
    <p:extLst>
      <p:ext uri="{BB962C8B-B14F-4D97-AF65-F5344CB8AC3E}">
        <p14:creationId xmlns:p14="http://schemas.microsoft.com/office/powerpoint/2010/main" val="383597499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5AB0B6-5E65-2349-940E-8012CBFF8D59}"/>
              </a:ext>
            </a:extLst>
          </p:cNvPr>
          <p:cNvSpPr>
            <a:spLocks noGrp="1"/>
          </p:cNvSpPr>
          <p:nvPr>
            <p:ph type="title"/>
          </p:nvPr>
        </p:nvSpPr>
        <p:spPr>
          <a:xfrm>
            <a:off x="833002" y="365125"/>
            <a:ext cx="10520702" cy="1325563"/>
          </a:xfrm>
        </p:spPr>
        <p:txBody>
          <a:bodyPr>
            <a:normAutofit/>
          </a:bodyPr>
          <a:lstStyle/>
          <a:p>
            <a:r>
              <a:rPr lang="en-US">
                <a:solidFill>
                  <a:srgbClr val="FFFFFF"/>
                </a:solidFill>
              </a:rPr>
              <a:t>Or maybe you want to work on 5G core code</a:t>
            </a:r>
          </a:p>
        </p:txBody>
      </p:sp>
      <p:sp>
        <p:nvSpPr>
          <p:cNvPr id="3" name="Content Placeholder 2">
            <a:extLst>
              <a:ext uri="{FF2B5EF4-FFF2-40B4-BE49-F238E27FC236}">
                <a16:creationId xmlns:a16="http://schemas.microsoft.com/office/drawing/2014/main" id="{43213253-8809-6D42-8720-46870E028AF2}"/>
              </a:ext>
            </a:extLst>
          </p:cNvPr>
          <p:cNvSpPr>
            <a:spLocks noGrp="1"/>
          </p:cNvSpPr>
          <p:nvPr>
            <p:ph idx="1"/>
          </p:nvPr>
        </p:nvSpPr>
        <p:spPr>
          <a:xfrm>
            <a:off x="838201" y="2022601"/>
            <a:ext cx="10515598" cy="4154361"/>
          </a:xfrm>
        </p:spPr>
        <p:txBody>
          <a:bodyPr>
            <a:normAutofit/>
          </a:bodyPr>
          <a:lstStyle/>
          <a:p>
            <a:r>
              <a:rPr lang="en-US" sz="2000">
                <a:solidFill>
                  <a:srgbClr val="FFFFFF"/>
                </a:solidFill>
              </a:rPr>
              <a:t>Facebook sponsors a program called magma.</a:t>
            </a:r>
          </a:p>
          <a:p>
            <a:pPr lvl="1"/>
            <a:r>
              <a:rPr lang="en-US" sz="2000">
                <a:solidFill>
                  <a:srgbClr val="FFFFFF"/>
                </a:solidFill>
                <a:hlinkClick r:id="rId2"/>
              </a:rPr>
              <a:t>https://magmacore.com</a:t>
            </a:r>
            <a:endParaRPr lang="en-US" sz="2000">
              <a:solidFill>
                <a:srgbClr val="FFFFFF"/>
              </a:solidFill>
            </a:endParaRPr>
          </a:p>
          <a:p>
            <a:pPr lvl="1"/>
            <a:r>
              <a:rPr lang="en-US" sz="2000">
                <a:solidFill>
                  <a:srgbClr val="FFFFFF"/>
                </a:solidFill>
              </a:rPr>
              <a:t>BSD Licensed</a:t>
            </a:r>
          </a:p>
          <a:p>
            <a:pPr lvl="1"/>
            <a:r>
              <a:rPr lang="en-US" sz="2000">
                <a:solidFill>
                  <a:srgbClr val="FFFFFF"/>
                </a:solidFill>
              </a:rPr>
              <a:t>Active slack community</a:t>
            </a:r>
          </a:p>
          <a:p>
            <a:r>
              <a:rPr lang="en-US" sz="2000">
                <a:solidFill>
                  <a:srgbClr val="FFFFFF"/>
                </a:solidFill>
              </a:rPr>
              <a:t>Open5gs</a:t>
            </a:r>
          </a:p>
          <a:p>
            <a:pPr lvl="1"/>
            <a:r>
              <a:rPr lang="en-US" sz="2000">
                <a:solidFill>
                  <a:srgbClr val="FFFFFF"/>
                </a:solidFill>
                <a:hlinkClick r:id="rId3"/>
              </a:rPr>
              <a:t>https://open5gs.org/</a:t>
            </a:r>
            <a:endParaRPr lang="en-US" sz="2000">
              <a:solidFill>
                <a:srgbClr val="FFFFFF"/>
              </a:solidFill>
            </a:endParaRPr>
          </a:p>
          <a:p>
            <a:pPr lvl="1"/>
            <a:r>
              <a:rPr lang="en-US" sz="2000">
                <a:solidFill>
                  <a:srgbClr val="FFFFFF"/>
                </a:solidFill>
              </a:rPr>
              <a:t>AGPL</a:t>
            </a:r>
          </a:p>
          <a:p>
            <a:r>
              <a:rPr lang="en-US" sz="2000">
                <a:solidFill>
                  <a:srgbClr val="FFFFFF"/>
                </a:solidFill>
              </a:rPr>
              <a:t>Many commercial implementations from the “big guys”</a:t>
            </a:r>
          </a:p>
          <a:p>
            <a:pPr lvl="1"/>
            <a:r>
              <a:rPr lang="en-US" sz="2000">
                <a:solidFill>
                  <a:srgbClr val="FFFFFF"/>
                </a:solidFill>
              </a:rPr>
              <a:t>Nokia Siemens</a:t>
            </a:r>
          </a:p>
          <a:p>
            <a:pPr lvl="1"/>
            <a:r>
              <a:rPr lang="en-US" sz="2000">
                <a:solidFill>
                  <a:srgbClr val="FFFFFF"/>
                </a:solidFill>
              </a:rPr>
              <a:t>Ericson</a:t>
            </a:r>
          </a:p>
          <a:p>
            <a:pPr lvl="1"/>
            <a:r>
              <a:rPr lang="en-US" sz="2000">
                <a:solidFill>
                  <a:srgbClr val="FFFFFF"/>
                </a:solidFill>
              </a:rPr>
              <a:t>Cisco</a:t>
            </a:r>
          </a:p>
        </p:txBody>
      </p:sp>
    </p:spTree>
    <p:extLst>
      <p:ext uri="{BB962C8B-B14F-4D97-AF65-F5344CB8AC3E}">
        <p14:creationId xmlns:p14="http://schemas.microsoft.com/office/powerpoint/2010/main" val="85365065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0AD3878-054A-0441-9692-F268AA50A898}"/>
              </a:ext>
            </a:extLst>
          </p:cNvPr>
          <p:cNvSpPr>
            <a:spLocks noGrp="1"/>
          </p:cNvSpPr>
          <p:nvPr>
            <p:ph type="title"/>
          </p:nvPr>
        </p:nvSpPr>
        <p:spPr>
          <a:xfrm>
            <a:off x="833002" y="448253"/>
            <a:ext cx="10520702" cy="1325563"/>
          </a:xfrm>
        </p:spPr>
        <p:txBody>
          <a:bodyPr>
            <a:normAutofit/>
          </a:bodyPr>
          <a:lstStyle/>
          <a:p>
            <a:r>
              <a:rPr lang="en-US"/>
              <a:t>Ongoing Security Concerns</a:t>
            </a:r>
            <a:endParaRPr lang="en-US" dirty="0"/>
          </a:p>
        </p:txBody>
      </p:sp>
      <p:sp>
        <p:nvSpPr>
          <p:cNvPr id="3" name="Content Placeholder 2">
            <a:extLst>
              <a:ext uri="{FF2B5EF4-FFF2-40B4-BE49-F238E27FC236}">
                <a16:creationId xmlns:a16="http://schemas.microsoft.com/office/drawing/2014/main" id="{81108674-0C8F-9C47-B719-0819FA2504E2}"/>
              </a:ext>
            </a:extLst>
          </p:cNvPr>
          <p:cNvSpPr>
            <a:spLocks noGrp="1"/>
          </p:cNvSpPr>
          <p:nvPr>
            <p:ph idx="1"/>
          </p:nvPr>
        </p:nvSpPr>
        <p:spPr>
          <a:xfrm>
            <a:off x="838200" y="2191807"/>
            <a:ext cx="4936067" cy="3985155"/>
          </a:xfrm>
        </p:spPr>
        <p:txBody>
          <a:bodyPr>
            <a:normAutofit/>
          </a:bodyPr>
          <a:lstStyle/>
          <a:p>
            <a:r>
              <a:rPr lang="en-US" sz="2000"/>
              <a:t>No robust fuzzers, either commercial or open source, that focus on any of these protocols</a:t>
            </a:r>
          </a:p>
          <a:p>
            <a:r>
              <a:rPr lang="en-US" sz="2000"/>
              <a:t>DDoS-able</a:t>
            </a:r>
          </a:p>
          <a:p>
            <a:r>
              <a:rPr lang="en-US" sz="2000"/>
              <a:t>Obscurity and protected knowledge breeds contempt for safety</a:t>
            </a:r>
          </a:p>
          <a:p>
            <a:r>
              <a:rPr lang="en-US" sz="2000"/>
              <a:t>A history of being easily broken</a:t>
            </a:r>
          </a:p>
        </p:txBody>
      </p:sp>
      <p:pic>
        <p:nvPicPr>
          <p:cNvPr id="4" name="Picture 3">
            <a:extLst>
              <a:ext uri="{FF2B5EF4-FFF2-40B4-BE49-F238E27FC236}">
                <a16:creationId xmlns:a16="http://schemas.microsoft.com/office/drawing/2014/main" id="{CDE37002-6CA2-A64C-99CC-F8F36024207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67401" y="1460874"/>
            <a:ext cx="6104468" cy="4013687"/>
          </a:xfrm>
          <a:prstGeom prst="rect">
            <a:avLst/>
          </a:prstGeom>
        </p:spPr>
      </p:pic>
    </p:spTree>
    <p:extLst>
      <p:ext uri="{BB962C8B-B14F-4D97-AF65-F5344CB8AC3E}">
        <p14:creationId xmlns:p14="http://schemas.microsoft.com/office/powerpoint/2010/main" val="200819819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E811EA3-7F56-3B43-BDAD-5033B903635E}"/>
              </a:ext>
            </a:extLst>
          </p:cNvPr>
          <p:cNvSpPr>
            <a:spLocks noGrp="1"/>
          </p:cNvSpPr>
          <p:nvPr>
            <p:ph type="title"/>
          </p:nvPr>
        </p:nvSpPr>
        <p:spPr>
          <a:xfrm>
            <a:off x="804672" y="1122363"/>
            <a:ext cx="3308130" cy="2387600"/>
          </a:xfrm>
          <a:prstGeom prst="ellipse">
            <a:avLst/>
          </a:prstGeom>
        </p:spPr>
        <p:txBody>
          <a:bodyPr vert="horz" lIns="91440" tIns="45720" rIns="91440" bIns="45720" rtlCol="0" anchor="b">
            <a:normAutofit/>
          </a:bodyPr>
          <a:lstStyle/>
          <a:p>
            <a:r>
              <a:rPr lang="en-US" sz="3000" kern="1200">
                <a:solidFill>
                  <a:srgbClr val="FFFFFF"/>
                </a:solidFill>
                <a:latin typeface="+mj-lt"/>
                <a:ea typeface="+mj-ea"/>
                <a:cs typeface="+mj-cs"/>
              </a:rPr>
              <a:t>When in doubt, blame the French</a:t>
            </a:r>
          </a:p>
        </p:txBody>
      </p:sp>
      <p:pic>
        <p:nvPicPr>
          <p:cNvPr id="5" name="Content Placeholder 4" descr="A picture containing light&#10;&#10;Description automatically generated">
            <a:extLst>
              <a:ext uri="{FF2B5EF4-FFF2-40B4-BE49-F238E27FC236}">
                <a16:creationId xmlns:a16="http://schemas.microsoft.com/office/drawing/2014/main" id="{1CCEA52C-E991-D040-8621-9BA2B5956C3B}"/>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5615763" y="643467"/>
            <a:ext cx="5684762" cy="5571066"/>
          </a:xfrm>
          <a:prstGeom prst="rect">
            <a:avLst/>
          </a:prstGeom>
        </p:spPr>
      </p:pic>
      <p:sp>
        <p:nvSpPr>
          <p:cNvPr id="6" name="TextBox 5">
            <a:extLst>
              <a:ext uri="{FF2B5EF4-FFF2-40B4-BE49-F238E27FC236}">
                <a16:creationId xmlns:a16="http://schemas.microsoft.com/office/drawing/2014/main" id="{66D31184-4315-FD46-85AC-8410EE256CE3}"/>
              </a:ext>
            </a:extLst>
          </p:cNvPr>
          <p:cNvSpPr txBox="1"/>
          <p:nvPr/>
        </p:nvSpPr>
        <p:spPr>
          <a:xfrm>
            <a:off x="8993483" y="6014478"/>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simple.wikipedia.org/wiki/File:France_Flag_Map.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84272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315570-AD5F-2641-8189-D4BD3672FC92}"/>
              </a:ext>
            </a:extLst>
          </p:cNvPr>
          <p:cNvSpPr>
            <a:spLocks noGrp="1"/>
          </p:cNvSpPr>
          <p:nvPr>
            <p:ph type="title"/>
          </p:nvPr>
        </p:nvSpPr>
        <p:spPr>
          <a:xfrm>
            <a:off x="838200" y="365125"/>
            <a:ext cx="10515600" cy="1325563"/>
          </a:xfrm>
        </p:spPr>
        <p:txBody>
          <a:bodyPr>
            <a:normAutofit/>
          </a:bodyPr>
          <a:lstStyle/>
          <a:p>
            <a:r>
              <a:rPr lang="en-US" dirty="0"/>
              <a:t>Things I want to do and questions</a:t>
            </a:r>
          </a:p>
        </p:txBody>
      </p:sp>
      <p:sp>
        <p:nvSpPr>
          <p:cNvPr id="3" name="Content Placeholder 2">
            <a:extLst>
              <a:ext uri="{FF2B5EF4-FFF2-40B4-BE49-F238E27FC236}">
                <a16:creationId xmlns:a16="http://schemas.microsoft.com/office/drawing/2014/main" id="{4366D6F7-DA4D-704D-A24C-740A09B2A37B}"/>
              </a:ext>
            </a:extLst>
          </p:cNvPr>
          <p:cNvSpPr>
            <a:spLocks noGrp="1"/>
          </p:cNvSpPr>
          <p:nvPr>
            <p:ph sz="half" idx="1"/>
          </p:nvPr>
        </p:nvSpPr>
        <p:spPr>
          <a:xfrm>
            <a:off x="838200" y="2010833"/>
            <a:ext cx="5096934" cy="4166130"/>
          </a:xfrm>
        </p:spPr>
        <p:txBody>
          <a:bodyPr>
            <a:normAutofit/>
          </a:bodyPr>
          <a:lstStyle/>
          <a:p>
            <a:r>
              <a:rPr lang="en-US" sz="2000" dirty="0"/>
              <a:t>I want to make</a:t>
            </a:r>
          </a:p>
          <a:p>
            <a:pPr lvl="1"/>
            <a:r>
              <a:rPr lang="en-US" sz="2000" dirty="0"/>
              <a:t>protocol </a:t>
            </a:r>
            <a:r>
              <a:rPr lang="en-US" sz="2000" dirty="0" err="1"/>
              <a:t>fuzzers</a:t>
            </a:r>
            <a:endParaRPr lang="en-US" sz="2000" dirty="0"/>
          </a:p>
          <a:p>
            <a:pPr lvl="1"/>
            <a:r>
              <a:rPr lang="en-US" sz="2000" dirty="0"/>
              <a:t>DDoS </a:t>
            </a:r>
            <a:r>
              <a:rPr lang="en-US" sz="2000" dirty="0" err="1"/>
              <a:t>PoC’s</a:t>
            </a:r>
            <a:endParaRPr lang="en-US" sz="2000" dirty="0"/>
          </a:p>
          <a:p>
            <a:pPr lvl="1"/>
            <a:r>
              <a:rPr lang="en-US" sz="2000" dirty="0" err="1"/>
              <a:t>shodan</a:t>
            </a:r>
            <a:r>
              <a:rPr lang="en-US" sz="2000" dirty="0"/>
              <a:t> for mobile equipment</a:t>
            </a:r>
          </a:p>
          <a:p>
            <a:pPr lvl="1"/>
            <a:r>
              <a:rPr lang="en-US" sz="2000" dirty="0"/>
              <a:t>protocol decoders and analyzers</a:t>
            </a:r>
          </a:p>
          <a:p>
            <a:pPr lvl="1"/>
            <a:r>
              <a:rPr lang="en-US" sz="2000" dirty="0"/>
              <a:t>SPARROW implementation in </a:t>
            </a:r>
            <a:r>
              <a:rPr lang="en-US" sz="2000" dirty="0" err="1"/>
              <a:t>srsRAN</a:t>
            </a:r>
            <a:r>
              <a:rPr lang="en-US" sz="2000" dirty="0"/>
              <a:t> (see </a:t>
            </a:r>
            <a:r>
              <a:rPr lang="en-US" sz="2000" dirty="0" err="1"/>
              <a:t>defcon</a:t>
            </a:r>
            <a:r>
              <a:rPr lang="en-US" sz="2000" dirty="0"/>
              <a:t>)</a:t>
            </a:r>
          </a:p>
          <a:p>
            <a:r>
              <a:rPr lang="en-US" sz="2000" dirty="0"/>
              <a:t>I have</a:t>
            </a:r>
          </a:p>
          <a:p>
            <a:pPr lvl="1"/>
            <a:r>
              <a:rPr lang="en-US" sz="2000" dirty="0"/>
              <a:t>Little time</a:t>
            </a:r>
          </a:p>
          <a:p>
            <a:pPr lvl="1"/>
            <a:r>
              <a:rPr lang="en-US" sz="2000" dirty="0"/>
              <a:t>SDR’s</a:t>
            </a:r>
          </a:p>
        </p:txBody>
      </p:sp>
      <p:sp>
        <p:nvSpPr>
          <p:cNvPr id="4" name="Content Placeholder 3">
            <a:extLst>
              <a:ext uri="{FF2B5EF4-FFF2-40B4-BE49-F238E27FC236}">
                <a16:creationId xmlns:a16="http://schemas.microsoft.com/office/drawing/2014/main" id="{6A66DEF2-F04D-C641-BED9-06ACB24F506A}"/>
              </a:ext>
            </a:extLst>
          </p:cNvPr>
          <p:cNvSpPr>
            <a:spLocks noGrp="1"/>
          </p:cNvSpPr>
          <p:nvPr>
            <p:ph sz="half" idx="2"/>
          </p:nvPr>
        </p:nvSpPr>
        <p:spPr>
          <a:xfrm>
            <a:off x="5782733" y="2010833"/>
            <a:ext cx="5571067" cy="4166130"/>
          </a:xfrm>
        </p:spPr>
        <p:txBody>
          <a:bodyPr>
            <a:normAutofit/>
          </a:bodyPr>
          <a:lstStyle/>
          <a:p>
            <a:pPr marL="0" indent="0">
              <a:buNone/>
            </a:pPr>
            <a:r>
              <a:rPr lang="en-US" sz="2000" b="1" dirty="0" err="1"/>
              <a:t>nobletrout</a:t>
            </a:r>
            <a:r>
              <a:rPr lang="en-US" sz="2000" dirty="0"/>
              <a:t> at the following places</a:t>
            </a:r>
          </a:p>
          <a:p>
            <a:pPr marL="0" indent="0">
              <a:buNone/>
            </a:pPr>
            <a:r>
              <a:rPr lang="en-US" sz="2000" dirty="0"/>
              <a:t>twitter</a:t>
            </a:r>
          </a:p>
          <a:p>
            <a:pPr marL="0" indent="0">
              <a:buNone/>
            </a:pPr>
            <a:r>
              <a:rPr lang="en-US" sz="2000" dirty="0" err="1"/>
              <a:t>infosecboston.slack.com</a:t>
            </a:r>
            <a:endParaRPr lang="en-US" sz="2000" dirty="0"/>
          </a:p>
          <a:p>
            <a:pPr marL="0" indent="0">
              <a:buNone/>
            </a:pPr>
            <a:r>
              <a:rPr lang="en-US" sz="2000" dirty="0"/>
              <a:t>Gmail</a:t>
            </a:r>
          </a:p>
          <a:p>
            <a:pPr marL="0" indent="0">
              <a:buNone/>
            </a:pPr>
            <a:r>
              <a:rPr lang="en-US" sz="2000" dirty="0" err="1"/>
              <a:t>wanna</a:t>
            </a:r>
            <a:r>
              <a:rPr lang="en-US" sz="2000" dirty="0"/>
              <a:t> learn more?</a:t>
            </a:r>
          </a:p>
          <a:p>
            <a:pPr marL="0" indent="0">
              <a:buNone/>
            </a:pPr>
            <a:r>
              <a:rPr lang="en-US" sz="2000" dirty="0">
                <a:hlinkClick r:id="rId2"/>
              </a:rPr>
              <a:t>https://www.youtube.com/watch?v=WjxK09jKYpo</a:t>
            </a:r>
            <a:endParaRPr lang="en-US" sz="2000" dirty="0"/>
          </a:p>
          <a:p>
            <a:pPr marL="0" indent="0">
              <a:buNone/>
            </a:pPr>
            <a:r>
              <a:rPr lang="en-US" sz="2000" dirty="0"/>
              <a:t>Type things into google like ”N4 interface 3gpp”</a:t>
            </a:r>
          </a:p>
          <a:p>
            <a:pPr marL="0" indent="0">
              <a:buNone/>
            </a:pPr>
            <a:r>
              <a:rPr lang="en-US" sz="2000" dirty="0">
                <a:hlinkClick r:id="rId3"/>
              </a:rPr>
              <a:t>https://www.developingsolutions.com/</a:t>
            </a:r>
            <a:endParaRPr lang="en-US" sz="2000" dirty="0"/>
          </a:p>
          <a:p>
            <a:pPr marL="0" indent="0">
              <a:buNone/>
            </a:pPr>
            <a:r>
              <a:rPr lang="en-US" sz="2000" dirty="0">
                <a:hlinkClick r:id="rId4"/>
              </a:rPr>
              <a:t>https://www.3gpp.org/release18</a:t>
            </a:r>
            <a:endParaRPr lang="en-US" sz="2000" dirty="0"/>
          </a:p>
          <a:p>
            <a:pPr marL="0" indent="0">
              <a:buNone/>
            </a:pPr>
            <a:endParaRPr lang="en-US" sz="2000" dirty="0"/>
          </a:p>
        </p:txBody>
      </p:sp>
    </p:spTree>
    <p:extLst>
      <p:ext uri="{BB962C8B-B14F-4D97-AF65-F5344CB8AC3E}">
        <p14:creationId xmlns:p14="http://schemas.microsoft.com/office/powerpoint/2010/main" val="5909905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ooks with Wings">
            <a:extLst>
              <a:ext uri="{FF2B5EF4-FFF2-40B4-BE49-F238E27FC236}">
                <a16:creationId xmlns:a16="http://schemas.microsoft.com/office/drawing/2014/main" id="{AA45CF7B-A39E-7144-A620-73A63004FF06}"/>
              </a:ext>
            </a:extLst>
          </p:cNvPr>
          <p:cNvPicPr>
            <a:picLocks noGrp="1" noChangeAspect="1" noChangeArrowheads="1"/>
          </p:cNvPicPr>
          <p:nvPr>
            <p:ph idx="1"/>
          </p:nvPr>
        </p:nvPicPr>
        <p:blipFill>
          <a:blip r:embed="rId2">
            <a:extLst>
              <a:ext uri="{28A0092B-C50C-407E-A947-70E740481C1C}">
                <a14:useLocalDpi xmlns:a14="http://schemas.microsoft.com/office/drawing/2010/main"/>
              </a:ext>
            </a:extLst>
          </a:blip>
          <a:stretch>
            <a:fillRect/>
          </a:stretch>
        </p:blipFill>
        <p:spPr bwMode="auto">
          <a:xfrm>
            <a:off x="5848350" y="1184654"/>
            <a:ext cx="5890683" cy="4641858"/>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3EDCC8-D17B-6143-A2EE-B09C83FC09A5}"/>
              </a:ext>
            </a:extLst>
          </p:cNvPr>
          <p:cNvSpPr>
            <a:spLocks noGrp="1"/>
          </p:cNvSpPr>
          <p:nvPr>
            <p:ph type="title"/>
          </p:nvPr>
        </p:nvSpPr>
        <p:spPr>
          <a:xfrm>
            <a:off x="804672" y="338328"/>
            <a:ext cx="3877056" cy="2249424"/>
          </a:xfrm>
          <a:prstGeom prst="ellipse">
            <a:avLst/>
          </a:prstGeom>
        </p:spPr>
        <p:txBody>
          <a:bodyPr vert="horz" lIns="91440" tIns="45720" rIns="91440" bIns="45720" rtlCol="0" anchor="b">
            <a:normAutofit/>
          </a:bodyPr>
          <a:lstStyle/>
          <a:p>
            <a:r>
              <a:rPr lang="en-US" sz="5400" kern="1200">
                <a:solidFill>
                  <a:schemeClr val="tx1"/>
                </a:solidFill>
                <a:latin typeface="+mj-lt"/>
                <a:ea typeface="+mj-ea"/>
                <a:cs typeface="+mj-cs"/>
              </a:rPr>
              <a:t>Free!</a:t>
            </a:r>
          </a:p>
        </p:txBody>
      </p:sp>
    </p:spTree>
    <p:extLst>
      <p:ext uri="{BB962C8B-B14F-4D97-AF65-F5344CB8AC3E}">
        <p14:creationId xmlns:p14="http://schemas.microsoft.com/office/powerpoint/2010/main" val="406949644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8FD081A-3404-4C48-BB06-72FEB7EDB38C}"/>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4200" kern="1200">
                <a:solidFill>
                  <a:srgbClr val="FFFFFF"/>
                </a:solidFill>
                <a:latin typeface="+mj-lt"/>
                <a:ea typeface="+mj-ea"/>
                <a:cs typeface="+mj-cs"/>
              </a:rPr>
              <a:t>How normals view how the Internet works</a:t>
            </a:r>
          </a:p>
        </p:txBody>
      </p:sp>
      <p:pic>
        <p:nvPicPr>
          <p:cNvPr id="4" name="Content Placeholder 3">
            <a:extLst>
              <a:ext uri="{FF2B5EF4-FFF2-40B4-BE49-F238E27FC236}">
                <a16:creationId xmlns:a16="http://schemas.microsoft.com/office/drawing/2014/main" id="{DFDB9B58-9FE6-1A4A-AB3B-315004B688F8}"/>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5320996" y="1632983"/>
            <a:ext cx="6274296" cy="3592034"/>
          </a:xfrm>
          <a:prstGeom prst="rect">
            <a:avLst/>
          </a:prstGeom>
        </p:spPr>
      </p:pic>
    </p:spTree>
    <p:extLst>
      <p:ext uri="{BB962C8B-B14F-4D97-AF65-F5344CB8AC3E}">
        <p14:creationId xmlns:p14="http://schemas.microsoft.com/office/powerpoint/2010/main" val="38107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EC60308-8B86-7C40-82B8-9B4D1AECA129}"/>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4200" kern="1200">
                <a:solidFill>
                  <a:srgbClr val="FFFFFF"/>
                </a:solidFill>
                <a:latin typeface="+mj-lt"/>
                <a:ea typeface="+mj-ea"/>
                <a:cs typeface="+mj-cs"/>
              </a:rPr>
              <a:t>How most people think LTE/5G works</a:t>
            </a:r>
          </a:p>
        </p:txBody>
      </p:sp>
      <p:pic>
        <p:nvPicPr>
          <p:cNvPr id="4" name="Content Placeholder 3">
            <a:extLst>
              <a:ext uri="{FF2B5EF4-FFF2-40B4-BE49-F238E27FC236}">
                <a16:creationId xmlns:a16="http://schemas.microsoft.com/office/drawing/2014/main" id="{8871FBE8-2242-784A-B0BE-D1816A06522E}"/>
              </a:ext>
            </a:extLst>
          </p:cNvPr>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5320996" y="1311426"/>
            <a:ext cx="6274296" cy="4235148"/>
          </a:xfrm>
          <a:prstGeom prst="rect">
            <a:avLst/>
          </a:prstGeom>
        </p:spPr>
      </p:pic>
    </p:spTree>
    <p:extLst>
      <p:ext uri="{BB962C8B-B14F-4D97-AF65-F5344CB8AC3E}">
        <p14:creationId xmlns:p14="http://schemas.microsoft.com/office/powerpoint/2010/main" val="94845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C54441F-F77A-8148-B6DA-40644B1B2693}"/>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808AF3-C1CB-BB48-B020-323984082A91}"/>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1400">
                <a:solidFill>
                  <a:schemeClr val="tx1">
                    <a:lumMod val="85000"/>
                    <a:lumOff val="15000"/>
                  </a:schemeClr>
                </a:solidFill>
              </a:rPr>
              <a:t>It</a:t>
            </a:r>
            <a:br>
              <a:rPr lang="en-US" sz="1400">
                <a:solidFill>
                  <a:schemeClr val="tx1">
                    <a:lumMod val="85000"/>
                    <a:lumOff val="15000"/>
                  </a:schemeClr>
                </a:solidFill>
              </a:rPr>
            </a:br>
            <a:r>
              <a:rPr lang="en-US" sz="1400">
                <a:solidFill>
                  <a:schemeClr val="tx1">
                    <a:lumMod val="85000"/>
                    <a:lumOff val="15000"/>
                  </a:schemeClr>
                </a:solidFill>
              </a:rPr>
              <a:t>gets</a:t>
            </a:r>
            <a:br>
              <a:rPr lang="en-US" sz="1400">
                <a:solidFill>
                  <a:schemeClr val="tx1">
                    <a:lumMod val="85000"/>
                    <a:lumOff val="15000"/>
                  </a:schemeClr>
                </a:solidFill>
              </a:rPr>
            </a:br>
            <a:r>
              <a:rPr lang="en-US" sz="1400">
                <a:solidFill>
                  <a:schemeClr val="tx1">
                    <a:lumMod val="85000"/>
                    <a:lumOff val="15000"/>
                  </a:schemeClr>
                </a:solidFill>
              </a:rPr>
              <a:t>worse</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452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14BAA-86E3-FE45-848A-D1D4B7A7F2E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However</a:t>
            </a:r>
          </a:p>
        </p:txBody>
      </p:sp>
      <p:pic>
        <p:nvPicPr>
          <p:cNvPr id="4" name="Content Placeholder 3">
            <a:extLst>
              <a:ext uri="{FF2B5EF4-FFF2-40B4-BE49-F238E27FC236}">
                <a16:creationId xmlns:a16="http://schemas.microsoft.com/office/drawing/2014/main" id="{E48196BF-DF79-C140-A48D-8C1B9F9F50B9}"/>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2900219" y="1675227"/>
            <a:ext cx="6391562" cy="4394199"/>
          </a:xfrm>
          <a:prstGeom prst="rect">
            <a:avLst/>
          </a:prstGeom>
        </p:spPr>
      </p:pic>
    </p:spTree>
    <p:extLst>
      <p:ext uri="{BB962C8B-B14F-4D97-AF65-F5344CB8AC3E}">
        <p14:creationId xmlns:p14="http://schemas.microsoft.com/office/powerpoint/2010/main" val="332004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2B5D8-6374-3C4A-8CFF-2F6A54038E1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Here’s what LTE looks like</a:t>
            </a:r>
          </a:p>
        </p:txBody>
      </p:sp>
      <p:pic>
        <p:nvPicPr>
          <p:cNvPr id="4" name="Content Placeholder 3">
            <a:extLst>
              <a:ext uri="{FF2B5EF4-FFF2-40B4-BE49-F238E27FC236}">
                <a16:creationId xmlns:a16="http://schemas.microsoft.com/office/drawing/2014/main" id="{A553EDFA-D325-854A-AA0B-6EF191A09ADF}"/>
              </a:ext>
            </a:extLst>
          </p:cNvPr>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470527" y="1675227"/>
            <a:ext cx="9250946" cy="4394199"/>
          </a:xfrm>
          <a:prstGeom prst="rect">
            <a:avLst/>
          </a:prstGeom>
        </p:spPr>
      </p:pic>
    </p:spTree>
    <p:extLst>
      <p:ext uri="{BB962C8B-B14F-4D97-AF65-F5344CB8AC3E}">
        <p14:creationId xmlns:p14="http://schemas.microsoft.com/office/powerpoint/2010/main" val="1020616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5860</TotalTime>
  <Words>1563</Words>
  <Application>Microsoft Macintosh PowerPoint</Application>
  <PresentationFormat>Widescreen</PresentationFormat>
  <Paragraphs>203</Paragraphs>
  <Slides>30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LTE and 5G: How the $4letterword Does it Work?</vt:lpstr>
      <vt:lpstr>What are we going to talk about tonight?</vt:lpstr>
      <vt:lpstr>When in doubt, blame the French</vt:lpstr>
      <vt:lpstr>Free!</vt:lpstr>
      <vt:lpstr>How normals view how the Internet works</vt:lpstr>
      <vt:lpstr>How most people think LTE/5G works</vt:lpstr>
      <vt:lpstr>It gets worse</vt:lpstr>
      <vt:lpstr>However</vt:lpstr>
      <vt:lpstr>Here’s what LTE looks like</vt:lpstr>
      <vt:lpstr>And here’s what 5G looks like</vt:lpstr>
      <vt:lpstr>Let’s make an analogy - LTE</vt:lpstr>
      <vt:lpstr>Let’s make an analogy – 5G</vt:lpstr>
      <vt:lpstr>But what does all this matter?</vt:lpstr>
      <vt:lpstr>LTE Interfaces</vt:lpstr>
      <vt:lpstr>5G Attack Surface: Network “Interfaces”</vt:lpstr>
      <vt:lpstr>3 critical items</vt:lpstr>
      <vt:lpstr>Critical Thing 1: SCTP</vt:lpstr>
      <vt:lpstr>Critical Thing 2: Tunnels</vt:lpstr>
      <vt:lpstr>Critical Thing 3: Security through obscurity</vt:lpstr>
      <vt:lpstr>How does the phone connect to the internet?</vt:lpstr>
      <vt:lpstr>Interface N1 and N2: NGAP</vt:lpstr>
      <vt:lpstr>Interface Nn**f </vt:lpstr>
      <vt:lpstr>Interfaces N4, N3, N6</vt:lpstr>
      <vt:lpstr>OK, I grokked about 35%, I want to learn more</vt:lpstr>
      <vt:lpstr>Finding things on the Internet</vt:lpstr>
      <vt:lpstr>I want to find cell phone towers with radios</vt:lpstr>
      <vt:lpstr>I want to build a working LTE/5G network</vt:lpstr>
      <vt:lpstr>Or maybe you want to work on 5G core code</vt:lpstr>
      <vt:lpstr>Ongoing Security Concerns</vt:lpstr>
      <vt:lpstr>Things I want to do and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LTE and 5G How the F*** Does it Work?</dc:title>
  <dc:creator>Chuck McAuley</dc:creator>
  <cp:lastModifiedBy>Chuck McAuley</cp:lastModifiedBy>
  <cp:revision>4</cp:revision>
  <dcterms:created xsi:type="dcterms:W3CDTF">2021-09-08T00:22:38Z</dcterms:created>
  <dcterms:modified xsi:type="dcterms:W3CDTF">2021-09-17T00:31:44Z</dcterms:modified>
</cp:coreProperties>
</file>